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9"/>
  </p:notesMasterIdLst>
  <p:sldIdLst>
    <p:sldId id="367" r:id="rId5"/>
    <p:sldId id="368" r:id="rId6"/>
    <p:sldId id="369" r:id="rId7"/>
    <p:sldId id="370" r:id="rId8"/>
    <p:sldId id="371" r:id="rId9"/>
    <p:sldId id="372" r:id="rId10"/>
    <p:sldId id="373" r:id="rId11"/>
    <p:sldId id="381" r:id="rId12"/>
    <p:sldId id="375" r:id="rId13"/>
    <p:sldId id="379" r:id="rId14"/>
    <p:sldId id="380" r:id="rId15"/>
    <p:sldId id="374" r:id="rId16"/>
    <p:sldId id="376" r:id="rId17"/>
    <p:sldId id="377" r:id="rId18"/>
    <p:sldId id="349" r:id="rId19"/>
    <p:sldId id="378" r:id="rId20"/>
    <p:sldId id="383" r:id="rId21"/>
    <p:sldId id="382" r:id="rId22"/>
    <p:sldId id="384" r:id="rId23"/>
    <p:sldId id="385" r:id="rId24"/>
    <p:sldId id="386" r:id="rId25"/>
    <p:sldId id="387" r:id="rId26"/>
    <p:sldId id="388" r:id="rId27"/>
    <p:sldId id="348"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0000A8"/>
    <a:srgbClr val="0000FF"/>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10" autoAdjust="0"/>
    <p:restoredTop sz="94206" autoAdjust="0"/>
  </p:normalViewPr>
  <p:slideViewPr>
    <p:cSldViewPr snapToGrid="0">
      <p:cViewPr varScale="1">
        <p:scale>
          <a:sx n="109" d="100"/>
          <a:sy n="109" d="100"/>
        </p:scale>
        <p:origin x="667" y="101"/>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dirty="0">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b="1" dirty="0">
                <a:latin typeface="Calibri"/>
                <a:cs typeface="Calibri"/>
              </a:rPr>
              <a:t>These are the list of chapters that we are going to cover in these foundation codes. Those are chapter one what are AI and ML? chapter 2 applied Python programming in AI,  and chapter 3 is</a:t>
            </a:r>
            <a:r>
              <a:rPr lang="en-US" b="1" dirty="0"/>
              <a:t> exploratory data analysis for ML. </a:t>
            </a: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dirty="0">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2000" b="1" dirty="0">
                <a:solidFill>
                  <a:srgbClr val="213163"/>
                </a:solidFill>
              </a:rPr>
              <a:t>Reference</a:t>
            </a:r>
            <a:endParaRPr lang="en-US" sz="2000" dirty="0"/>
          </a:p>
          <a:p>
            <a:pPr marL="173736" indent="-173736">
              <a:buFont typeface="Arial" panose="020B0604020202020204" pitchFamily="34" charset="0"/>
              <a:buChar char="•"/>
              <a:tabLst>
                <a:tab pos="0" algn="l"/>
              </a:tabLst>
            </a:pPr>
            <a:endParaRPr lang="en-IN" sz="2000" spc="-1" dirty="0"/>
          </a:p>
          <a:p>
            <a:pPr marL="173736" indent="-173736">
              <a:buFont typeface="Arial" panose="020B0604020202020204" pitchFamily="34" charset="0"/>
              <a:buChar char="•"/>
              <a:tabLst>
                <a:tab pos="0" algn="l"/>
              </a:tabLst>
            </a:pPr>
            <a:r>
              <a:rPr lang="en-IN" sz="2000" spc="-1" dirty="0"/>
              <a:t>These are the references for this session.</a:t>
            </a:r>
            <a:endParaRPr lang="en-IN"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dirty="0">
              <a:latin typeface="Times New Roman"/>
            </a:endParaRPr>
          </a:p>
        </p:txBody>
      </p:sp>
    </p:spTree>
    <p:extLst>
      <p:ext uri="{BB962C8B-B14F-4D97-AF65-F5344CB8AC3E}">
        <p14:creationId xmlns:p14="http://schemas.microsoft.com/office/powerpoint/2010/main" val="2419456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dirty="0"/>
              <a:t>thank you very much for joining</a:t>
            </a:r>
            <a:r>
              <a:rPr lang="en-IN" b="0" dirty="0"/>
              <a:t> this </a:t>
            </a:r>
            <a:r>
              <a:rPr lang="en-IN" dirty="0"/>
              <a:t>PPT</a:t>
            </a:r>
            <a:r>
              <a:rPr lang="en-IN" b="0" dirty="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24</a:t>
            </a:fld>
            <a:endParaRPr lang="en-US" sz="1200" b="0" strike="noStrike" spc="-1" dirty="0">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20-02-2024</a:t>
            </a:fld>
            <a:endParaRPr lang="en-US" dirty="0"/>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dirty="0"/>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t>PROJECT NAME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2"/>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74" r:id="rId9"/>
    <p:sldLayoutId id="214748368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collegenutritionist.com/blog/8-benefits-of-organic-food/"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www.indianretailer.com/article/whats-hot/retail-trends/rise-of-eco-friendly-products-in-indian-market.a7723" TargetMode="External"/><Relationship Id="rId4" Type="http://schemas.openxmlformats.org/officeDocument/2006/relationships/hyperlink" Target="https://www.strategy-business.com/article/The-rise-of-the-eco-friendly-consumer"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7064653" cy="3341996"/>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dirty="0"/>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4" y="2312364"/>
            <a:ext cx="6709285" cy="1723549"/>
          </a:xfrm>
          <a:prstGeom prst="rect">
            <a:avLst/>
          </a:prstGeom>
          <a:noFill/>
        </p:spPr>
        <p:txBody>
          <a:bodyPr wrap="square">
            <a:spAutoFit/>
          </a:bodyPr>
          <a:lstStyle/>
          <a:p>
            <a:pPr algn="ctr"/>
            <a:r>
              <a:rPr lang="en-US" sz="2200" b="1" dirty="0">
                <a:latin typeface="Times New Roman" panose="02020603050405020304" pitchFamily="18" charset="0"/>
                <a:cs typeface="Times New Roman" panose="02020603050405020304" pitchFamily="18" charset="0"/>
              </a:rPr>
              <a:t>ECO THRIVE MARKET</a:t>
            </a:r>
          </a:p>
          <a:p>
            <a:r>
              <a:rPr lang="en-US" sz="1400" b="1" dirty="0">
                <a:latin typeface="Times New Roman" panose="02020603050405020304" pitchFamily="18" charset="0"/>
                <a:cs typeface="Times New Roman" panose="02020603050405020304" pitchFamily="18" charset="0"/>
              </a:rPr>
              <a:t>Team Members:   </a:t>
            </a:r>
          </a:p>
          <a:p>
            <a:r>
              <a:rPr lang="en-US" sz="1400" dirty="0">
                <a:latin typeface="Times New Roman" panose="02020603050405020304" pitchFamily="18" charset="0"/>
                <a:cs typeface="Times New Roman" panose="02020603050405020304" pitchFamily="18" charset="0"/>
              </a:rPr>
              <a:t>SAI NARAYANA A</a:t>
            </a:r>
            <a:r>
              <a:rPr lang="en-US"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Guide:</a:t>
            </a:r>
            <a:r>
              <a:rPr lang="en-US" sz="1400" dirty="0">
                <a:latin typeface="Times New Roman" panose="02020603050405020304" pitchFamily="18" charset="0"/>
                <a:cs typeface="Times New Roman" panose="02020603050405020304" pitchFamily="18" charset="0"/>
              </a:rPr>
              <a:t> UMA MAHESHWARI R</a:t>
            </a:r>
          </a:p>
          <a:p>
            <a:r>
              <a:rPr lang="en-US" dirty="0">
                <a:latin typeface="Times New Roman" panose="02020603050405020304" pitchFamily="18" charset="0"/>
                <a:cs typeface="Times New Roman" panose="02020603050405020304" pitchFamily="18" charset="0"/>
              </a:rPr>
              <a:t>SURYA TEJA K</a:t>
            </a:r>
          </a:p>
          <a:p>
            <a:r>
              <a:rPr lang="en-US" dirty="0">
                <a:latin typeface="Times New Roman" panose="02020603050405020304" pitchFamily="18" charset="0"/>
                <a:cs typeface="Times New Roman" panose="02020603050405020304" pitchFamily="18" charset="0"/>
              </a:rPr>
              <a:t>RAVI TEJA K</a:t>
            </a:r>
          </a:p>
          <a:p>
            <a:r>
              <a:rPr lang="en-US" sz="1400" dirty="0">
                <a:latin typeface="Times New Roman" panose="02020603050405020304" pitchFamily="18" charset="0"/>
                <a:cs typeface="Times New Roman" panose="02020603050405020304" pitchFamily="18" charset="0"/>
              </a:rPr>
              <a:t>DINESH K P</a:t>
            </a:r>
          </a:p>
          <a:p>
            <a:r>
              <a:rPr lang="en-US" dirty="0">
                <a:latin typeface="Times New Roman" panose="02020603050405020304" pitchFamily="18" charset="0"/>
                <a:cs typeface="Times New Roman" panose="02020603050405020304" pitchFamily="18" charset="0"/>
              </a:rPr>
              <a:t>SWETHA A</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0717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14D3B-DDB7-4B6C-BEC3-B96F05B0EEA8}"/>
              </a:ext>
            </a:extLst>
          </p:cNvPr>
          <p:cNvSpPr>
            <a:spLocks noGrp="1"/>
          </p:cNvSpPr>
          <p:nvPr>
            <p:ph type="title"/>
          </p:nvPr>
        </p:nvSpPr>
        <p:spPr/>
        <p:txBody>
          <a:bodyPr/>
          <a:lstStyle/>
          <a:p>
            <a:r>
              <a:rPr lang="en-US" sz="2400" b="1" dirty="0">
                <a:solidFill>
                  <a:srgbClr val="002060"/>
                </a:solidFill>
                <a:latin typeface="Arial" panose="020B0604020202020204" pitchFamily="34" charset="0"/>
                <a:cs typeface="Arial" panose="020B0604020202020204" pitchFamily="34" charset="0"/>
              </a:rPr>
              <a:t>Algorithm</a:t>
            </a:r>
            <a:endParaRPr lang="en-US" sz="2400" dirty="0"/>
          </a:p>
        </p:txBody>
      </p:sp>
      <p:sp>
        <p:nvSpPr>
          <p:cNvPr id="3" name="TextBox 2">
            <a:extLst>
              <a:ext uri="{FF2B5EF4-FFF2-40B4-BE49-F238E27FC236}">
                <a16:creationId xmlns:a16="http://schemas.microsoft.com/office/drawing/2014/main" id="{36B3B0CB-9826-A539-1CC1-261636554A86}"/>
              </a:ext>
            </a:extLst>
          </p:cNvPr>
          <p:cNvSpPr txBox="1"/>
          <p:nvPr/>
        </p:nvSpPr>
        <p:spPr>
          <a:xfrm>
            <a:off x="311700" y="1300480"/>
            <a:ext cx="8608780" cy="3093154"/>
          </a:xfrm>
          <a:prstGeom prst="rect">
            <a:avLst/>
          </a:prstGeom>
          <a:noFill/>
        </p:spPr>
        <p:txBody>
          <a:bodyPr wrap="square" rtlCol="0">
            <a:spAutoFit/>
          </a:bodyPr>
          <a:lstStyle/>
          <a:p>
            <a:r>
              <a:rPr lang="en-US" sz="1500" b="0" dirty="0">
                <a:solidFill>
                  <a:schemeClr val="tx1"/>
                </a:solidFill>
                <a:effectLst/>
                <a:latin typeface="Times New Roman" panose="02020603050405020304" pitchFamily="18" charset="0"/>
                <a:cs typeface="Times New Roman" panose="02020603050405020304" pitchFamily="18" charset="0"/>
              </a:rPr>
              <a:t>4.Execute the SQL query with the sanitized email and password.</a:t>
            </a:r>
          </a:p>
          <a:p>
            <a:r>
              <a:rPr lang="en-US" sz="1500" b="0" dirty="0">
                <a:solidFill>
                  <a:schemeClr val="tx1"/>
                </a:solidFill>
                <a:effectLst/>
                <a:latin typeface="Times New Roman" panose="02020603050405020304" pitchFamily="18" charset="0"/>
                <a:cs typeface="Times New Roman" panose="02020603050405020304" pitchFamily="18" charset="0"/>
              </a:rPr>
              <a:t>   - $stmt-&gt;execute([$email, $pass]);</a:t>
            </a:r>
          </a:p>
          <a:p>
            <a:br>
              <a:rPr lang="en-US" sz="1500" b="0" dirty="0">
                <a:solidFill>
                  <a:schemeClr val="tx1"/>
                </a:solidFill>
                <a:effectLst/>
                <a:latin typeface="Times New Roman" panose="02020603050405020304" pitchFamily="18" charset="0"/>
                <a:cs typeface="Times New Roman" panose="02020603050405020304" pitchFamily="18" charset="0"/>
              </a:rPr>
            </a:br>
            <a:r>
              <a:rPr lang="en-US" sz="1500" dirty="0">
                <a:solidFill>
                  <a:schemeClr val="tx1"/>
                </a:solidFill>
                <a:latin typeface="Times New Roman" panose="02020603050405020304" pitchFamily="18" charset="0"/>
                <a:cs typeface="Times New Roman" panose="02020603050405020304" pitchFamily="18" charset="0"/>
              </a:rPr>
              <a:t>5.</a:t>
            </a:r>
            <a:r>
              <a:rPr lang="en-US" sz="1500" b="0" dirty="0">
                <a:solidFill>
                  <a:schemeClr val="tx1"/>
                </a:solidFill>
                <a:effectLst/>
                <a:latin typeface="Times New Roman" panose="02020603050405020304" pitchFamily="18" charset="0"/>
                <a:cs typeface="Times New Roman" panose="02020603050405020304" pitchFamily="18" charset="0"/>
              </a:rPr>
              <a:t>Get the number of rows returned by the SQL query.</a:t>
            </a:r>
          </a:p>
          <a:p>
            <a:r>
              <a:rPr lang="en-US" sz="1500" b="0" dirty="0">
                <a:solidFill>
                  <a:schemeClr val="tx1"/>
                </a:solidFill>
                <a:effectLst/>
                <a:latin typeface="Times New Roman" panose="02020603050405020304" pitchFamily="18" charset="0"/>
                <a:cs typeface="Times New Roman" panose="02020603050405020304" pitchFamily="18" charset="0"/>
              </a:rPr>
              <a:t>   - $rowCount = $stmt-&gt;rowCount();</a:t>
            </a:r>
          </a:p>
          <a:p>
            <a:br>
              <a:rPr lang="en-US" sz="1500" b="0" dirty="0">
                <a:solidFill>
                  <a:schemeClr val="tx1"/>
                </a:solidFill>
                <a:effectLst/>
                <a:latin typeface="Times New Roman" panose="02020603050405020304" pitchFamily="18" charset="0"/>
                <a:cs typeface="Times New Roman" panose="02020603050405020304" pitchFamily="18" charset="0"/>
              </a:rPr>
            </a:br>
            <a:r>
              <a:rPr lang="en-US" sz="1500" b="0" dirty="0">
                <a:solidFill>
                  <a:schemeClr val="tx1"/>
                </a:solidFill>
                <a:effectLst/>
                <a:latin typeface="Times New Roman" panose="02020603050405020304" pitchFamily="18" charset="0"/>
                <a:cs typeface="Times New Roman" panose="02020603050405020304" pitchFamily="18" charset="0"/>
              </a:rPr>
              <a:t>6.Fetch the user data as an associative array.</a:t>
            </a:r>
          </a:p>
          <a:p>
            <a:r>
              <a:rPr lang="en-US" sz="1500" b="0" dirty="0">
                <a:solidFill>
                  <a:schemeClr val="tx1"/>
                </a:solidFill>
                <a:effectLst/>
                <a:latin typeface="Times New Roman" panose="02020603050405020304" pitchFamily="18" charset="0"/>
                <a:cs typeface="Times New Roman" panose="02020603050405020304" pitchFamily="18" charset="0"/>
              </a:rPr>
              <a:t>   - $row = $stmt-&gt;fetch(PDO::FETCH_ASSOC);</a:t>
            </a:r>
          </a:p>
          <a:p>
            <a:br>
              <a:rPr lang="en-US" sz="1500" b="0" dirty="0">
                <a:solidFill>
                  <a:schemeClr val="tx1"/>
                </a:solidFill>
                <a:effectLst/>
                <a:latin typeface="Times New Roman" panose="02020603050405020304" pitchFamily="18" charset="0"/>
                <a:cs typeface="Times New Roman" panose="02020603050405020304" pitchFamily="18" charset="0"/>
              </a:rPr>
            </a:br>
            <a:r>
              <a:rPr lang="en-US" sz="1500" b="0" dirty="0">
                <a:solidFill>
                  <a:schemeClr val="tx1"/>
                </a:solidFill>
                <a:effectLst/>
                <a:latin typeface="Times New Roman" panose="02020603050405020304" pitchFamily="18" charset="0"/>
                <a:cs typeface="Times New Roman" panose="02020603050405020304" pitchFamily="18" charset="0"/>
              </a:rPr>
              <a:t>Successful authentication may set session variables and redirect the user.</a:t>
            </a:r>
          </a:p>
          <a:p>
            <a:r>
              <a:rPr lang="en-US" sz="1500" b="0" dirty="0">
                <a:solidFill>
                  <a:schemeClr val="tx1"/>
                </a:solidFill>
                <a:effectLst/>
                <a:latin typeface="Times New Roman" panose="02020603050405020304" pitchFamily="18" charset="0"/>
                <a:cs typeface="Times New Roman" panose="02020603050405020304" pitchFamily="18" charset="0"/>
              </a:rPr>
              <a:t>   Failure to authenticate may populate $message with relevant error messages</a:t>
            </a:r>
          </a:p>
          <a:p>
            <a:endParaRPr lang="en-US" sz="1500" dirty="0">
              <a:solidFill>
                <a:schemeClr val="tx1"/>
              </a:solidFill>
              <a:latin typeface="Times New Roman" panose="02020603050405020304" pitchFamily="18" charset="0"/>
              <a:cs typeface="Times New Roman" panose="02020603050405020304" pitchFamily="18" charset="0"/>
            </a:endParaRPr>
          </a:p>
          <a:p>
            <a:r>
              <a:rPr lang="en-US" sz="1500" b="0" dirty="0">
                <a:solidFill>
                  <a:schemeClr val="tx1"/>
                </a:solidFill>
                <a:effectLst/>
                <a:latin typeface="Times New Roman" panose="02020603050405020304" pitchFamily="18" charset="0"/>
                <a:cs typeface="Times New Roman" panose="02020603050405020304" pitchFamily="18" charset="0"/>
              </a:rPr>
              <a:t>End Algorithm</a:t>
            </a:r>
          </a:p>
        </p:txBody>
      </p:sp>
    </p:spTree>
    <p:extLst>
      <p:ext uri="{BB962C8B-B14F-4D97-AF65-F5344CB8AC3E}">
        <p14:creationId xmlns:p14="http://schemas.microsoft.com/office/powerpoint/2010/main" val="2070072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57B02-489A-617C-9F61-20938E1E45A2}"/>
              </a:ext>
            </a:extLst>
          </p:cNvPr>
          <p:cNvSpPr>
            <a:spLocks noGrp="1"/>
          </p:cNvSpPr>
          <p:nvPr>
            <p:ph type="title"/>
          </p:nvPr>
        </p:nvSpPr>
        <p:spPr/>
        <p:txBody>
          <a:bodyPr/>
          <a:lstStyle/>
          <a:p>
            <a:r>
              <a:rPr lang="en-US" sz="2400" b="1" dirty="0">
                <a:solidFill>
                  <a:srgbClr val="002060"/>
                </a:solidFill>
                <a:latin typeface="Times New Roman" panose="02020603050405020304" pitchFamily="18" charset="0"/>
                <a:cs typeface="Times New Roman" panose="02020603050405020304" pitchFamily="18" charset="0"/>
              </a:rPr>
              <a:t>Deployment Steps</a:t>
            </a:r>
            <a:endParaRPr lang="en-US"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6BF22DB-7297-BBAE-C636-072F11D6F4BE}"/>
              </a:ext>
            </a:extLst>
          </p:cNvPr>
          <p:cNvSpPr txBox="1"/>
          <p:nvPr/>
        </p:nvSpPr>
        <p:spPr>
          <a:xfrm>
            <a:off x="311700" y="870014"/>
            <a:ext cx="8598620" cy="4139595"/>
          </a:xfrm>
          <a:prstGeom prst="rect">
            <a:avLst/>
          </a:prstGeom>
          <a:noFill/>
        </p:spPr>
        <p:txBody>
          <a:bodyPr wrap="square" rtlCol="0">
            <a:spAutoFit/>
          </a:bodyPr>
          <a:lstStyle/>
          <a:p>
            <a:pPr algn="l" rtl="0" fontAlgn="base"/>
            <a:endParaRPr lang="en-US" sz="1300" b="1" i="0" dirty="0">
              <a:solidFill>
                <a:srgbClr val="000000"/>
              </a:solidFill>
              <a:effectLst/>
              <a:latin typeface="Times New Roman" panose="02020603050405020304" pitchFamily="18" charset="0"/>
              <a:cs typeface="Times New Roman" panose="02020603050405020304" pitchFamily="18" charset="0"/>
            </a:endParaRPr>
          </a:p>
          <a:p>
            <a:pPr algn="l" rtl="0" fontAlgn="base">
              <a:buFont typeface="+mj-lt"/>
              <a:buAutoNum type="arabicPeriod"/>
            </a:pPr>
            <a:r>
              <a:rPr lang="en-US" b="1" i="0" u="none" strike="noStrike" dirty="0">
                <a:solidFill>
                  <a:srgbClr val="000000"/>
                </a:solidFill>
                <a:effectLst/>
                <a:latin typeface="Times New Roman" panose="02020603050405020304" pitchFamily="18" charset="0"/>
                <a:cs typeface="Times New Roman" panose="02020603050405020304" pitchFamily="18" charset="0"/>
              </a:rPr>
              <a:t>Set Up the Database</a:t>
            </a:r>
            <a:r>
              <a:rPr lang="en-US" b="0" i="0" u="none" strike="noStrike"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a:t>
            </a:r>
          </a:p>
          <a:p>
            <a:pPr algn="l" rtl="0" fontAlgn="base"/>
            <a:r>
              <a:rPr lang="en-US" u="none" strike="noStrike" dirty="0">
                <a:latin typeface="Times New Roman" panose="02020603050405020304" pitchFamily="18" charset="0"/>
                <a:cs typeface="Times New Roman" panose="02020603050405020304" pitchFamily="18" charset="0"/>
              </a:rPr>
              <a:t> - </a:t>
            </a:r>
            <a:r>
              <a:rPr lang="en-US" b="0" i="0" u="none" strike="noStrike" dirty="0">
                <a:solidFill>
                  <a:srgbClr val="000000"/>
                </a:solidFill>
                <a:effectLst/>
                <a:latin typeface="Times New Roman" panose="02020603050405020304" pitchFamily="18" charset="0"/>
                <a:cs typeface="Times New Roman" panose="02020603050405020304" pitchFamily="18" charset="0"/>
              </a:rPr>
              <a:t>Create a MySQL database with a table named </a:t>
            </a:r>
            <a:r>
              <a:rPr lang="en-US" b="1" i="0" u="none" strike="noStrike" dirty="0">
                <a:solidFill>
                  <a:srgbClr val="000000"/>
                </a:solidFill>
                <a:effectLst/>
                <a:latin typeface="Times New Roman" panose="02020603050405020304" pitchFamily="18" charset="0"/>
                <a:cs typeface="Times New Roman" panose="02020603050405020304" pitchFamily="18" charset="0"/>
              </a:rPr>
              <a:t>users</a:t>
            </a:r>
            <a:r>
              <a:rPr lang="en-US" b="0" i="0" u="none" strike="noStrike" dirty="0">
                <a:solidFill>
                  <a:srgbClr val="000000"/>
                </a:solidFill>
                <a:effectLst/>
                <a:latin typeface="Times New Roman" panose="02020603050405020304" pitchFamily="18" charset="0"/>
                <a:cs typeface="Times New Roman" panose="02020603050405020304" pitchFamily="18" charset="0"/>
              </a:rPr>
              <a:t> containing fields like username, </a:t>
            </a:r>
            <a:r>
              <a:rPr lang="en-US" b="1" i="0" u="none" strike="noStrike" dirty="0">
                <a:solidFill>
                  <a:srgbClr val="000000"/>
                </a:solidFill>
                <a:effectLst/>
                <a:latin typeface="Times New Roman" panose="02020603050405020304" pitchFamily="18" charset="0"/>
                <a:cs typeface="Times New Roman" panose="02020603050405020304" pitchFamily="18" charset="0"/>
              </a:rPr>
              <a:t>email</a:t>
            </a:r>
            <a:r>
              <a:rPr lang="en-US" dirty="0">
                <a:latin typeface="Times New Roman" panose="02020603050405020304" pitchFamily="18" charset="0"/>
                <a:cs typeface="Times New Roman" panose="02020603050405020304" pitchFamily="18" charset="0"/>
              </a:rPr>
              <a:t>, </a:t>
            </a:r>
            <a:r>
              <a:rPr lang="en-US" b="1" i="0" u="none" strike="noStrike" dirty="0">
                <a:solidFill>
                  <a:srgbClr val="000000"/>
                </a:solidFill>
                <a:effectLst/>
                <a:latin typeface="Times New Roman" panose="02020603050405020304" pitchFamily="18" charset="0"/>
                <a:cs typeface="Times New Roman" panose="02020603050405020304" pitchFamily="18" charset="0"/>
              </a:rPr>
              <a:t>password and image</a:t>
            </a:r>
            <a:r>
              <a:rPr lang="en-US" b="0" i="0" u="none" strike="noStrike"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a:t>
            </a:r>
          </a:p>
          <a:p>
            <a:pPr algn="l" rtl="0" fontAlgn="base">
              <a:buFont typeface="+mj-lt"/>
              <a:buAutoNum type="arabicPeriod" startAt="2"/>
            </a:pPr>
            <a:r>
              <a:rPr lang="en-US" b="1" i="0" u="none" strike="noStrike" dirty="0">
                <a:solidFill>
                  <a:srgbClr val="000000"/>
                </a:solidFill>
                <a:effectLst/>
                <a:latin typeface="Times New Roman" panose="02020603050405020304" pitchFamily="18" charset="0"/>
                <a:cs typeface="Times New Roman" panose="02020603050405020304" pitchFamily="18" charset="0"/>
              </a:rPr>
              <a:t>Create Config.php</a:t>
            </a:r>
            <a:r>
              <a:rPr lang="en-US" b="0" i="0" u="none" strike="noStrike"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a:t>
            </a:r>
          </a:p>
          <a:p>
            <a:pPr algn="l" rtl="0" fontAlgn="base"/>
            <a:r>
              <a:rPr lang="en-US" b="0" i="0" u="none" strike="noStrike" dirty="0">
                <a:solidFill>
                  <a:srgbClr val="000000"/>
                </a:solidFill>
                <a:effectLst/>
                <a:latin typeface="Times New Roman" panose="02020603050405020304" pitchFamily="18" charset="0"/>
                <a:cs typeface="Times New Roman" panose="02020603050405020304" pitchFamily="18" charset="0"/>
              </a:rPr>
              <a:t> - Create a PHP script (</a:t>
            </a:r>
            <a:r>
              <a:rPr lang="en-US" b="1" i="0" u="none" strike="noStrike" dirty="0">
                <a:solidFill>
                  <a:srgbClr val="000000"/>
                </a:solidFill>
                <a:effectLst/>
                <a:latin typeface="Times New Roman" panose="02020603050405020304" pitchFamily="18" charset="0"/>
                <a:cs typeface="Times New Roman" panose="02020603050405020304" pitchFamily="18" charset="0"/>
              </a:rPr>
              <a:t>Config.php</a:t>
            </a:r>
            <a:r>
              <a:rPr lang="en-US" b="0" i="0" u="none" strike="noStrike" dirty="0">
                <a:solidFill>
                  <a:srgbClr val="000000"/>
                </a:solidFill>
                <a:effectLst/>
                <a:latin typeface="Times New Roman" panose="02020603050405020304" pitchFamily="18" charset="0"/>
                <a:cs typeface="Times New Roman" panose="02020603050405020304" pitchFamily="18" charset="0"/>
              </a:rPr>
              <a:t>) responsible for establishing a connection to the MySQL database. Make sure to handle errors gracefully.</a:t>
            </a:r>
            <a:r>
              <a:rPr lang="en-US" b="0" i="0" dirty="0">
                <a:solidFill>
                  <a:srgbClr val="000000"/>
                </a:solidFill>
                <a:effectLst/>
                <a:latin typeface="Times New Roman" panose="02020603050405020304" pitchFamily="18" charset="0"/>
                <a:cs typeface="Times New Roman" panose="02020603050405020304" pitchFamily="18" charset="0"/>
              </a:rPr>
              <a:t>​</a:t>
            </a:r>
          </a:p>
          <a:p>
            <a:pPr algn="l" rtl="0" fontAlgn="base">
              <a:buFont typeface="+mj-lt"/>
              <a:buAutoNum type="arabicPeriod" startAt="3"/>
            </a:pPr>
            <a:r>
              <a:rPr lang="en-US" b="1" i="0" u="none" strike="noStrike" dirty="0">
                <a:solidFill>
                  <a:srgbClr val="000000"/>
                </a:solidFill>
                <a:effectLst/>
                <a:latin typeface="Times New Roman" panose="02020603050405020304" pitchFamily="18" charset="0"/>
                <a:cs typeface="Times New Roman" panose="02020603050405020304" pitchFamily="18" charset="0"/>
              </a:rPr>
              <a:t>Deploy PHP Script</a:t>
            </a:r>
            <a:r>
              <a:rPr lang="en-US" b="0" i="0" u="none" strike="noStrike"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a:t>
            </a:r>
          </a:p>
          <a:p>
            <a:pPr algn="l" rtl="0" fontAlgn="base"/>
            <a:r>
              <a:rPr lang="en-US" b="0" i="0" u="none" strike="noStrike" dirty="0">
                <a:solidFill>
                  <a:srgbClr val="000000"/>
                </a:solidFill>
                <a:effectLst/>
                <a:latin typeface="Times New Roman" panose="02020603050405020304" pitchFamily="18" charset="0"/>
                <a:cs typeface="Times New Roman" panose="02020603050405020304" pitchFamily="18" charset="0"/>
              </a:rPr>
              <a:t> - Place the PHP script containing the provided code on your web server. Ensure it is accessible via the appropriate URL.</a:t>
            </a:r>
            <a:r>
              <a:rPr lang="en-US" b="0" i="0" dirty="0">
                <a:solidFill>
                  <a:srgbClr val="000000"/>
                </a:solidFill>
                <a:effectLst/>
                <a:latin typeface="Times New Roman" panose="02020603050405020304" pitchFamily="18" charset="0"/>
                <a:cs typeface="Times New Roman" panose="02020603050405020304" pitchFamily="18" charset="0"/>
              </a:rPr>
              <a:t>​</a:t>
            </a:r>
          </a:p>
          <a:p>
            <a:pPr algn="l" rtl="0" fontAlgn="base">
              <a:buFont typeface="+mj-lt"/>
              <a:buAutoNum type="arabicPeriod" startAt="4"/>
            </a:pPr>
            <a:r>
              <a:rPr lang="en-US" b="1" i="0" u="none" strike="noStrike" dirty="0">
                <a:solidFill>
                  <a:srgbClr val="000000"/>
                </a:solidFill>
                <a:effectLst/>
                <a:latin typeface="Times New Roman" panose="02020603050405020304" pitchFamily="18" charset="0"/>
                <a:cs typeface="Times New Roman" panose="02020603050405020304" pitchFamily="18" charset="0"/>
              </a:rPr>
              <a:t>Configure Server Environment</a:t>
            </a:r>
            <a:r>
              <a:rPr lang="en-US" b="0" i="0" u="none" strike="noStrike"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a:t>
            </a:r>
          </a:p>
          <a:p>
            <a:pPr algn="l" rtl="0" fontAlgn="base"/>
            <a:r>
              <a:rPr lang="en-US" b="0" i="0" u="none" strike="noStrike" dirty="0">
                <a:solidFill>
                  <a:srgbClr val="000000"/>
                </a:solidFill>
                <a:effectLst/>
                <a:latin typeface="Times New Roman" panose="02020603050405020304" pitchFamily="18" charset="0"/>
                <a:cs typeface="Times New Roman" panose="02020603050405020304" pitchFamily="18" charset="0"/>
              </a:rPr>
              <a:t> - Ensure that your server environment supports PHP and MySQL. For that install Xampp server</a:t>
            </a:r>
          </a:p>
          <a:p>
            <a:pPr algn="l" rtl="0" fontAlgn="base"/>
            <a:r>
              <a:rPr lang="en-US" b="1" dirty="0">
                <a:latin typeface="Times New Roman" panose="02020603050405020304" pitchFamily="18" charset="0"/>
                <a:cs typeface="Times New Roman" panose="02020603050405020304" pitchFamily="18" charset="0"/>
              </a:rPr>
              <a:t>5.</a:t>
            </a:r>
            <a:r>
              <a:rPr lang="en-US" b="1" i="0" u="none" strike="noStrike" dirty="0">
                <a:solidFill>
                  <a:srgbClr val="000000"/>
                </a:solidFill>
                <a:effectLst/>
                <a:latin typeface="Times New Roman" panose="02020603050405020304" pitchFamily="18" charset="0"/>
                <a:cs typeface="Times New Roman" panose="02020603050405020304" pitchFamily="18" charset="0"/>
              </a:rPr>
              <a:t>Test the Application</a:t>
            </a:r>
            <a:r>
              <a:rPr lang="en-US" b="0" i="0" u="none" strike="noStrike"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a:t>
            </a:r>
          </a:p>
          <a:p>
            <a:pPr algn="l" rtl="0" fontAlgn="base"/>
            <a:r>
              <a:rPr lang="en-US" b="0" i="0" u="none" strike="noStrike" dirty="0">
                <a:solidFill>
                  <a:srgbClr val="000000"/>
                </a:solidFill>
                <a:effectLst/>
                <a:latin typeface="Times New Roman" panose="02020603050405020304" pitchFamily="18" charset="0"/>
                <a:cs typeface="Times New Roman" panose="02020603050405020304" pitchFamily="18" charset="0"/>
              </a:rPr>
              <a:t> - Test the login functionality thoroughly to ensure it works as expected.</a:t>
            </a:r>
            <a:r>
              <a:rPr lang="en-US" b="0" i="0" dirty="0">
                <a:solidFill>
                  <a:srgbClr val="000000"/>
                </a:solidFill>
                <a:effectLst/>
                <a:latin typeface="Times New Roman" panose="02020603050405020304" pitchFamily="18" charset="0"/>
                <a:cs typeface="Times New Roman" panose="02020603050405020304" pitchFamily="18" charset="0"/>
              </a:rPr>
              <a:t>​</a:t>
            </a:r>
          </a:p>
          <a:p>
            <a:pPr algn="l" rtl="0" fontAlgn="base"/>
            <a:r>
              <a:rPr lang="en-US" b="0" i="0" u="none" strike="noStrike" dirty="0">
                <a:solidFill>
                  <a:srgbClr val="000000"/>
                </a:solidFill>
                <a:effectLst/>
                <a:latin typeface="Times New Roman" panose="02020603050405020304" pitchFamily="18" charset="0"/>
                <a:cs typeface="Times New Roman" panose="02020603050405020304" pitchFamily="18" charset="0"/>
              </a:rPr>
              <a:t> - Check for any security vulnerabilities, such as SQL injection or session fixation attacks.</a:t>
            </a:r>
            <a:r>
              <a:rPr lang="en-US" b="0" i="0" dirty="0">
                <a:solidFill>
                  <a:srgbClr val="000000"/>
                </a:solidFill>
                <a:effectLst/>
                <a:latin typeface="Times New Roman" panose="02020603050405020304" pitchFamily="18" charset="0"/>
                <a:cs typeface="Times New Roman" panose="02020603050405020304" pitchFamily="18" charset="0"/>
              </a:rPr>
              <a:t>​</a:t>
            </a:r>
          </a:p>
          <a:p>
            <a:pPr algn="l" rtl="0" fontAlgn="base"/>
            <a:r>
              <a:rPr lang="en-US" b="1" i="0" u="none" strike="noStrike" dirty="0">
                <a:solidFill>
                  <a:srgbClr val="000000"/>
                </a:solidFill>
                <a:effectLst/>
                <a:latin typeface="Times New Roman" panose="02020603050405020304" pitchFamily="18" charset="0"/>
                <a:cs typeface="Times New Roman" panose="02020603050405020304" pitchFamily="18" charset="0"/>
              </a:rPr>
              <a:t>6.Monitor and Maintain</a:t>
            </a:r>
            <a:r>
              <a:rPr lang="en-US" b="0" i="0" u="none" strike="noStrike"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a:t>
            </a:r>
          </a:p>
          <a:p>
            <a:pPr algn="l" rtl="0" fontAlgn="base"/>
            <a:r>
              <a:rPr lang="en-US" b="0" i="0" u="none" strike="noStrike" dirty="0">
                <a:solidFill>
                  <a:srgbClr val="000000"/>
                </a:solidFill>
                <a:effectLst/>
                <a:latin typeface="Times New Roman" panose="02020603050405020304" pitchFamily="18" charset="0"/>
                <a:cs typeface="Times New Roman" panose="02020603050405020304" pitchFamily="18" charset="0"/>
              </a:rPr>
              <a:t> - Regularly monitor your application for errors and security vulnerabilities.</a:t>
            </a:r>
            <a:r>
              <a:rPr lang="en-US" b="0" i="0" dirty="0">
                <a:solidFill>
                  <a:srgbClr val="000000"/>
                </a:solidFill>
                <a:effectLst/>
                <a:latin typeface="Times New Roman" panose="02020603050405020304" pitchFamily="18" charset="0"/>
                <a:cs typeface="Times New Roman" panose="02020603050405020304" pitchFamily="18" charset="0"/>
              </a:rPr>
              <a:t>​</a:t>
            </a:r>
          </a:p>
          <a:p>
            <a:pPr algn="l" rtl="0" fontAlgn="base"/>
            <a:r>
              <a:rPr lang="en-US" b="0" i="0" u="none" strike="noStrike" dirty="0">
                <a:solidFill>
                  <a:srgbClr val="000000"/>
                </a:solidFill>
                <a:effectLst/>
                <a:latin typeface="Times New Roman" panose="02020603050405020304" pitchFamily="18" charset="0"/>
                <a:cs typeface="Times New Roman" panose="02020603050405020304" pitchFamily="18" charset="0"/>
              </a:rPr>
              <a:t> - Keep your server software, including PHP and MySQL, Xampp server up to date with the latest patches and update</a:t>
            </a:r>
            <a:endParaRPr lang="en-US" b="0" i="0" dirty="0">
              <a:solidFill>
                <a:srgbClr val="000000"/>
              </a:solidFill>
              <a:effectLst/>
              <a:latin typeface="Times New Roman" panose="02020603050405020304" pitchFamily="18" charset="0"/>
              <a:cs typeface="Times New Roman" panose="02020603050405020304" pitchFamily="18" charset="0"/>
            </a:endParaRPr>
          </a:p>
          <a:p>
            <a:pPr algn="l" rtl="0" fontAlgn="base"/>
            <a:r>
              <a:rPr lang="en-US" sz="1300" b="0" i="0" dirty="0">
                <a:solidFill>
                  <a:srgbClr val="000000"/>
                </a:solidFill>
                <a:effectLst/>
                <a:latin typeface="Times New Roman" panose="02020603050405020304" pitchFamily="18" charset="0"/>
                <a:cs typeface="Times New Roman" panose="02020603050405020304" pitchFamily="18" charset="0"/>
              </a:rPr>
              <a:t>​</a:t>
            </a:r>
          </a:p>
          <a:p>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0435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8E5F-86A5-ECAF-68D6-5878ABFD3AED}"/>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213163"/>
                </a:solidFill>
                <a:latin typeface="Arial"/>
                <a:ea typeface="+mn-lt"/>
                <a:cs typeface="+mn-lt"/>
              </a:rPr>
              <a:t>Technology Used</a:t>
            </a:r>
            <a:endParaRPr lang="en-IN" sz="2400" b="1" dirty="0">
              <a:solidFill>
                <a:srgbClr val="21316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4A5E259-77DD-DACF-5346-B3C413CAEF01}"/>
              </a:ext>
            </a:extLst>
          </p:cNvPr>
          <p:cNvSpPr txBox="1"/>
          <p:nvPr/>
        </p:nvSpPr>
        <p:spPr>
          <a:xfrm>
            <a:off x="345764" y="1180279"/>
            <a:ext cx="8452472" cy="2777940"/>
          </a:xfrm>
          <a:prstGeom prst="rect">
            <a:avLst/>
          </a:prstGeom>
          <a:noFill/>
        </p:spPr>
        <p:txBody>
          <a:bodyPr wrap="square" rtlCol="0">
            <a:spAutoFit/>
          </a:bodyPr>
          <a:lstStyle/>
          <a:p>
            <a:pPr marL="285750" indent="-285750" algn="l" rtl="0" fontAlgn="base">
              <a:lnSpc>
                <a:spcPct val="200000"/>
              </a:lnSpc>
              <a:buFont typeface="Wingdings" panose="05000000000000000000" pitchFamily="2" charset="2"/>
              <a:buChar char="Ø"/>
            </a:pPr>
            <a:r>
              <a:rPr lang="en-IN" sz="1800" b="1" i="0" u="none" strike="noStrike" dirty="0">
                <a:solidFill>
                  <a:srgbClr val="000000"/>
                </a:solidFill>
                <a:effectLst/>
                <a:latin typeface="Times New Roman" panose="02020603050405020304" pitchFamily="18" charset="0"/>
                <a:cs typeface="Times New Roman" panose="02020603050405020304" pitchFamily="18" charset="0"/>
              </a:rPr>
              <a:t>Operating System: </a:t>
            </a:r>
            <a:r>
              <a:rPr lang="en-IN" sz="1800" b="0" i="0" u="none" strike="noStrike" dirty="0">
                <a:solidFill>
                  <a:srgbClr val="000000"/>
                </a:solidFill>
                <a:effectLst/>
                <a:latin typeface="Times New Roman" panose="02020603050405020304" pitchFamily="18" charset="0"/>
                <a:cs typeface="Times New Roman" panose="02020603050405020304" pitchFamily="18" charset="0"/>
              </a:rPr>
              <a:t>Windows</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285750" indent="-285750" algn="l" rtl="0" fontAlgn="base">
              <a:lnSpc>
                <a:spcPct val="200000"/>
              </a:lnSpc>
              <a:buFont typeface="Wingdings" panose="05000000000000000000" pitchFamily="2" charset="2"/>
              <a:buChar char="Ø"/>
            </a:pPr>
            <a:r>
              <a:rPr lang="en-IN" sz="1800" b="1" i="0" u="none" strike="noStrike" dirty="0">
                <a:solidFill>
                  <a:srgbClr val="000000"/>
                </a:solidFill>
                <a:effectLst/>
                <a:latin typeface="Times New Roman" panose="02020603050405020304" pitchFamily="18" charset="0"/>
                <a:cs typeface="Times New Roman" panose="02020603050405020304" pitchFamily="18" charset="0"/>
              </a:rPr>
              <a:t>Front-End:</a:t>
            </a:r>
            <a:r>
              <a:rPr lang="en-IN" sz="1800" b="0" i="0" u="none" strike="noStrike" dirty="0">
                <a:solidFill>
                  <a:srgbClr val="000000"/>
                </a:solidFill>
                <a:effectLst/>
                <a:latin typeface="Times New Roman" panose="02020603050405020304" pitchFamily="18" charset="0"/>
                <a:cs typeface="Times New Roman" panose="02020603050405020304" pitchFamily="18" charset="0"/>
              </a:rPr>
              <a:t> HTML, CSS, JavaScript</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285750" indent="-285750" algn="l" rtl="0" fontAlgn="base">
              <a:lnSpc>
                <a:spcPct val="200000"/>
              </a:lnSpc>
              <a:buFont typeface="Wingdings" panose="05000000000000000000" pitchFamily="2" charset="2"/>
              <a:buChar char="Ø"/>
            </a:pPr>
            <a:r>
              <a:rPr lang="en-IN" sz="1800" b="1" i="0" u="none" strike="noStrike" dirty="0">
                <a:solidFill>
                  <a:srgbClr val="000000"/>
                </a:solidFill>
                <a:effectLst/>
                <a:latin typeface="Times New Roman" panose="02020603050405020304" pitchFamily="18" charset="0"/>
                <a:cs typeface="Times New Roman" panose="02020603050405020304" pitchFamily="18" charset="0"/>
              </a:rPr>
              <a:t>Back-End:</a:t>
            </a:r>
            <a:r>
              <a:rPr lang="en-IN" sz="1800" b="0" i="0" u="none" strike="noStrike" dirty="0">
                <a:solidFill>
                  <a:srgbClr val="000000"/>
                </a:solidFill>
                <a:effectLst/>
                <a:latin typeface="Times New Roman" panose="02020603050405020304" pitchFamily="18" charset="0"/>
                <a:cs typeface="Times New Roman" panose="02020603050405020304" pitchFamily="18" charset="0"/>
              </a:rPr>
              <a:t> PHP</a:t>
            </a:r>
          </a:p>
          <a:p>
            <a:pPr marL="285750" indent="-285750" algn="l" rtl="0" fontAlgn="base">
              <a:lnSpc>
                <a:spcPct val="200000"/>
              </a:lnSpc>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Data-Base:</a:t>
            </a:r>
            <a:r>
              <a:rPr lang="en-IN" sz="1800" dirty="0">
                <a:latin typeface="Times New Roman" panose="02020603050405020304" pitchFamily="18" charset="0"/>
                <a:cs typeface="Times New Roman" panose="02020603050405020304" pitchFamily="18" charset="0"/>
              </a:rPr>
              <a:t> </a:t>
            </a:r>
            <a:r>
              <a:rPr lang="en-IN" sz="1800" b="0" i="0" u="none" strike="noStrike" dirty="0">
                <a:solidFill>
                  <a:srgbClr val="000000"/>
                </a:solidFill>
                <a:effectLst/>
                <a:latin typeface="Times New Roman" panose="02020603050405020304" pitchFamily="18" charset="0"/>
                <a:cs typeface="Times New Roman" panose="02020603050405020304" pitchFamily="18" charset="0"/>
              </a:rPr>
              <a:t>MySQL</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285750" indent="-285750" algn="l" rtl="0" fontAlgn="base">
              <a:lnSpc>
                <a:spcPct val="200000"/>
              </a:lnSpc>
              <a:buFont typeface="Wingdings" panose="05000000000000000000" pitchFamily="2" charset="2"/>
              <a:buChar char="Ø"/>
            </a:pPr>
            <a:r>
              <a:rPr lang="en-IN" sz="1800" b="1" i="0" u="none" strike="noStrike" dirty="0">
                <a:solidFill>
                  <a:srgbClr val="000000"/>
                </a:solidFill>
                <a:effectLst/>
                <a:latin typeface="Times New Roman" panose="02020603050405020304" pitchFamily="18" charset="0"/>
                <a:cs typeface="Times New Roman" panose="02020603050405020304" pitchFamily="18" charset="0"/>
              </a:rPr>
              <a:t>Server: </a:t>
            </a:r>
            <a:r>
              <a:rPr lang="en-IN" sz="1800" b="0" i="0" u="none" strike="noStrike" dirty="0">
                <a:solidFill>
                  <a:srgbClr val="000000"/>
                </a:solidFill>
                <a:effectLst/>
                <a:latin typeface="Times New Roman" panose="02020603050405020304" pitchFamily="18" charset="0"/>
                <a:cs typeface="Times New Roman" panose="02020603050405020304" pitchFamily="18" charset="0"/>
              </a:rPr>
              <a:t>Xampp Server</a:t>
            </a:r>
            <a:endParaRPr lang="en-US" sz="18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1987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xfrm>
            <a:off x="311700" y="445025"/>
            <a:ext cx="8520600" cy="52322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2060"/>
                </a:solidFill>
                <a:latin typeface="Times New Roman" panose="02020603050405020304" pitchFamily="18" charset="0"/>
                <a:cs typeface="Times New Roman" panose="02020603050405020304" pitchFamily="18" charset="0"/>
              </a:rPr>
              <a:t>Conclusion</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D32358D-33CF-D26A-5053-8FC9614CF7B5}"/>
              </a:ext>
            </a:extLst>
          </p:cNvPr>
          <p:cNvSpPr txBox="1"/>
          <p:nvPr/>
        </p:nvSpPr>
        <p:spPr>
          <a:xfrm>
            <a:off x="311700" y="1171366"/>
            <a:ext cx="8424337" cy="1569660"/>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In conclusion, the Eco Thrive Market project aims to address the increasing demand for sustainable products by establishing a platform that connects environmentally conscious consumers with reputable eco-friendly suppliers. By providing a centralized marketplace, the project seeks to foster a sustainable ecosystem, catering to the needs of both consumers and suppliers in the ever-growing market for eco-friendly products. Through this initiative, the project envisions contributing to a more environmentally conscious and thriving marketplace.</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47845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xfrm>
            <a:off x="311700" y="445025"/>
            <a:ext cx="8520600" cy="52322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2060"/>
                </a:solidFill>
                <a:latin typeface="Times New Roman" panose="02020603050405020304" pitchFamily="18" charset="0"/>
                <a:cs typeface="Times New Roman" panose="02020603050405020304" pitchFamily="18" charset="0"/>
              </a:rPr>
              <a:t>Future Scope</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0C122F8-1561-3E31-73E1-3E6CCAC7506E}"/>
              </a:ext>
            </a:extLst>
          </p:cNvPr>
          <p:cNvSpPr txBox="1"/>
          <p:nvPr/>
        </p:nvSpPr>
        <p:spPr>
          <a:xfrm>
            <a:off x="416560" y="1178560"/>
            <a:ext cx="8239760" cy="3539430"/>
          </a:xfrm>
          <a:prstGeom prst="rect">
            <a:avLst/>
          </a:prstGeom>
          <a:noFill/>
        </p:spPr>
        <p:txBody>
          <a:bodyPr wrap="square" rtlCol="0">
            <a:spAutoFit/>
          </a:bodyPr>
          <a:lstStyle/>
          <a:p>
            <a:pPr algn="just"/>
            <a:r>
              <a:rPr lang="en-US" sz="1600" b="0" i="0" dirty="0">
                <a:solidFill>
                  <a:srgbClr val="111111"/>
                </a:solidFill>
                <a:effectLst/>
                <a:latin typeface="Times New Roman" panose="02020603050405020304" pitchFamily="18" charset="0"/>
                <a:cs typeface="Times New Roman" panose="02020603050405020304" pitchFamily="18" charset="0"/>
              </a:rPr>
              <a:t>The future scope of your project, Eco Thrive Market, is vast and promising. Here are some potential directions:</a:t>
            </a:r>
          </a:p>
          <a:p>
            <a:pPr algn="just"/>
            <a:endParaRPr lang="en-US" sz="1600" b="0" i="0" dirty="0">
              <a:solidFill>
                <a:srgbClr val="111111"/>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600" b="1" i="0" dirty="0">
                <a:solidFill>
                  <a:srgbClr val="111111"/>
                </a:solidFill>
                <a:effectLst/>
                <a:latin typeface="Times New Roman" panose="02020603050405020304" pitchFamily="18" charset="0"/>
                <a:cs typeface="Times New Roman" panose="02020603050405020304" pitchFamily="18" charset="0"/>
              </a:rPr>
              <a:t>Expansion of Product Categories</a:t>
            </a:r>
            <a:r>
              <a:rPr lang="en-US" sz="1600" b="0" i="0" dirty="0">
                <a:solidFill>
                  <a:srgbClr val="111111"/>
                </a:solidFill>
                <a:effectLst/>
                <a:latin typeface="Times New Roman" panose="02020603050405020304" pitchFamily="18" charset="0"/>
                <a:cs typeface="Times New Roman" panose="02020603050405020304" pitchFamily="18" charset="0"/>
              </a:rPr>
              <a:t>: As the demand for sustainable products grows, you can expand the range of product categories offered on the platform. This could include everything from clothing and accessories to home goods, beauty products, and even food items.</a:t>
            </a:r>
          </a:p>
          <a:p>
            <a:pPr marL="285750" indent="-285750" algn="just">
              <a:buFont typeface="Wingdings" panose="05000000000000000000" pitchFamily="2" charset="2"/>
              <a:buChar char="Ø"/>
            </a:pPr>
            <a:r>
              <a:rPr lang="en-US" sz="1600" b="1" i="0" dirty="0">
                <a:solidFill>
                  <a:srgbClr val="111111"/>
                </a:solidFill>
                <a:effectLst/>
                <a:latin typeface="Times New Roman" panose="02020603050405020304" pitchFamily="18" charset="0"/>
                <a:cs typeface="Times New Roman" panose="02020603050405020304" pitchFamily="18" charset="0"/>
              </a:rPr>
              <a:t>Global Reach</a:t>
            </a:r>
            <a:r>
              <a:rPr lang="en-US" sz="1600" b="0" i="0" dirty="0">
                <a:solidFill>
                  <a:srgbClr val="111111"/>
                </a:solidFill>
                <a:effectLst/>
                <a:latin typeface="Times New Roman" panose="02020603050405020304" pitchFamily="18" charset="0"/>
                <a:cs typeface="Times New Roman" panose="02020603050405020304" pitchFamily="18" charset="0"/>
              </a:rPr>
              <a:t>: While starting locally or nationally, there’s a huge potential for expanding the services globally. This would connect eco-friendly suppliers and consumers worldwide, making sustainable products more accessible.</a:t>
            </a:r>
          </a:p>
          <a:p>
            <a:pPr marL="285750" indent="-285750" algn="just">
              <a:buFont typeface="Wingdings" panose="05000000000000000000" pitchFamily="2" charset="2"/>
              <a:buChar char="Ø"/>
            </a:pPr>
            <a:r>
              <a:rPr lang="en-US" sz="1600" b="1" i="0" dirty="0">
                <a:solidFill>
                  <a:srgbClr val="111111"/>
                </a:solidFill>
                <a:effectLst/>
                <a:latin typeface="Times New Roman" panose="02020603050405020304" pitchFamily="18" charset="0"/>
                <a:cs typeface="Times New Roman" panose="02020603050405020304" pitchFamily="18" charset="0"/>
              </a:rPr>
              <a:t>Technology Integration</a:t>
            </a:r>
            <a:r>
              <a:rPr lang="en-US" sz="1600" b="0" i="0" dirty="0">
                <a:solidFill>
                  <a:srgbClr val="111111"/>
                </a:solidFill>
                <a:effectLst/>
                <a:latin typeface="Times New Roman" panose="02020603050405020304" pitchFamily="18" charset="0"/>
                <a:cs typeface="Times New Roman" panose="02020603050405020304" pitchFamily="18" charset="0"/>
              </a:rPr>
              <a:t>: Leveraging technology like AI and machine learning could enhance user experience through personalized recommendations, better search functionality, and efficient customer service.</a:t>
            </a:r>
          </a:p>
          <a:p>
            <a:pPr algn="l"/>
            <a:endParaRPr lang="en-US" sz="1600" b="0" i="0" dirty="0">
              <a:solidFill>
                <a:srgbClr val="111111"/>
              </a:solidFill>
              <a:effectLst/>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511426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582AB7D-DFE6-9306-DD1D-B819CF5003C6}"/>
              </a:ext>
            </a:extLst>
          </p:cNvPr>
          <p:cNvSpPr txBox="1">
            <a:spLocks/>
          </p:cNvSpPr>
          <p:nvPr/>
        </p:nvSpPr>
        <p:spPr>
          <a:xfrm>
            <a:off x="311700" y="445025"/>
            <a:ext cx="8520600"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002060"/>
                </a:solidFill>
                <a:latin typeface="Times New Roman" panose="02020603050405020304" pitchFamily="18" charset="0"/>
                <a:cs typeface="Times New Roman" panose="02020603050405020304" pitchFamily="18" charset="0"/>
              </a:rPr>
              <a:t>References</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B3215D7-BBC8-A529-96E8-28950318F318}"/>
              </a:ext>
            </a:extLst>
          </p:cNvPr>
          <p:cNvSpPr txBox="1"/>
          <p:nvPr/>
        </p:nvSpPr>
        <p:spPr>
          <a:xfrm>
            <a:off x="311700" y="1171366"/>
            <a:ext cx="8424337" cy="2479525"/>
          </a:xfrm>
          <a:prstGeom prst="rect">
            <a:avLst/>
          </a:prstGeom>
          <a:noFill/>
        </p:spPr>
        <p:txBody>
          <a:bodyPr wrap="square" rtlCol="0">
            <a:spAutoFit/>
          </a:bodyPr>
          <a:lstStyle/>
          <a:p>
            <a:pPr marL="342900" indent="-342900" algn="just">
              <a:lnSpc>
                <a:spcPct val="200000"/>
              </a:lnSpc>
              <a:buAutoNum type="arabicParenR"/>
            </a:pPr>
            <a:r>
              <a:rPr lang="en-US" sz="1600" dirty="0">
                <a:latin typeface="Times New Roman" panose="02020603050405020304" pitchFamily="18" charset="0"/>
                <a:cs typeface="Times New Roman" panose="02020603050405020304" pitchFamily="18" charset="0"/>
                <a:hlinkClick r:id="rId3"/>
              </a:rPr>
              <a:t>https://www.collegenutritionist.com/blog/8-benefits-of-organic-food/</a:t>
            </a:r>
            <a:endParaRPr lang="en-US" sz="1600" dirty="0">
              <a:latin typeface="Times New Roman" panose="02020603050405020304" pitchFamily="18" charset="0"/>
              <a:cs typeface="Times New Roman" panose="02020603050405020304" pitchFamily="18" charset="0"/>
            </a:endParaRPr>
          </a:p>
          <a:p>
            <a:pPr marL="342900" indent="-342900" algn="just">
              <a:lnSpc>
                <a:spcPct val="200000"/>
              </a:lnSpc>
              <a:buAutoNum type="arabicParenR"/>
            </a:pPr>
            <a:r>
              <a:rPr lang="en-IN" sz="1600" dirty="0">
                <a:latin typeface="Times New Roman" panose="02020603050405020304" pitchFamily="18" charset="0"/>
                <a:cs typeface="Times New Roman" panose="02020603050405020304" pitchFamily="18" charset="0"/>
                <a:hlinkClick r:id="rId4"/>
              </a:rPr>
              <a:t>https://www.strategy-business.com/article/The-rise-of-the-eco-friendly-consumer</a:t>
            </a:r>
            <a:endParaRPr lang="en-US" sz="1600" dirty="0">
              <a:latin typeface="Times New Roman" panose="02020603050405020304" pitchFamily="18" charset="0"/>
              <a:cs typeface="Times New Roman" panose="02020603050405020304" pitchFamily="18" charset="0"/>
            </a:endParaRPr>
          </a:p>
          <a:p>
            <a:pPr marL="342900" indent="-342900" algn="just">
              <a:lnSpc>
                <a:spcPct val="200000"/>
              </a:lnSpc>
              <a:buAutoNum type="arabicParenR"/>
            </a:pPr>
            <a:r>
              <a:rPr lang="en-IN" sz="1600" dirty="0">
                <a:latin typeface="Times New Roman" panose="02020603050405020304" pitchFamily="18" charset="0"/>
                <a:cs typeface="Times New Roman" panose="02020603050405020304" pitchFamily="18" charset="0"/>
                <a:hlinkClick r:id="rId5"/>
              </a:rPr>
              <a:t>https://www.indianretailer.com/article/whats-hot/retail-trends/rise-of-eco-friendly-products-in-indian-market.a7723</a:t>
            </a:r>
            <a:endParaRPr lang="en-US" sz="1600" dirty="0">
              <a:latin typeface="Times New Roman" panose="02020603050405020304" pitchFamily="18" charset="0"/>
              <a:cs typeface="Times New Roman" panose="02020603050405020304" pitchFamily="18" charset="0"/>
            </a:endParaRPr>
          </a:p>
          <a:p>
            <a:pPr marL="342900" indent="-342900" algn="just">
              <a:lnSpc>
                <a:spcPct val="200000"/>
              </a:lnSpc>
              <a:buAutoNum type="arabicParenR"/>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919009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4232BBB-DCA5-80F3-7A46-393D3C2BBCF5}"/>
              </a:ext>
            </a:extLst>
          </p:cNvPr>
          <p:cNvSpPr txBox="1">
            <a:spLocks/>
          </p:cNvSpPr>
          <p:nvPr/>
        </p:nvSpPr>
        <p:spPr>
          <a:xfrm>
            <a:off x="304666" y="445025"/>
            <a:ext cx="8520600"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002060"/>
                </a:solidFill>
                <a:latin typeface="Times New Roman" panose="02020603050405020304" pitchFamily="18" charset="0"/>
                <a:cs typeface="Times New Roman" panose="02020603050405020304" pitchFamily="18" charset="0"/>
              </a:rPr>
              <a:t>Frontend part </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D72E552-F539-9320-6BB5-C2B3BE21B5C0}"/>
              </a:ext>
            </a:extLst>
          </p:cNvPr>
          <p:cNvSpPr txBox="1"/>
          <p:nvPr/>
        </p:nvSpPr>
        <p:spPr>
          <a:xfrm>
            <a:off x="450166" y="1125416"/>
            <a:ext cx="8375100"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Register Page:</a:t>
            </a:r>
            <a:endParaRPr lang="en-IN" sz="1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139CBA2-1BBC-6B7C-21BC-5E70387D0208}"/>
              </a:ext>
            </a:extLst>
          </p:cNvPr>
          <p:cNvPicPr>
            <a:picLocks noChangeAspect="1"/>
          </p:cNvPicPr>
          <p:nvPr/>
        </p:nvPicPr>
        <p:blipFill>
          <a:blip r:embed="rId2"/>
          <a:stretch>
            <a:fillRect/>
          </a:stretch>
        </p:blipFill>
        <p:spPr>
          <a:xfrm>
            <a:off x="569742" y="1495442"/>
            <a:ext cx="8182774" cy="3203033"/>
          </a:xfrm>
          <a:prstGeom prst="rect">
            <a:avLst/>
          </a:prstGeom>
        </p:spPr>
      </p:pic>
    </p:spTree>
    <p:extLst>
      <p:ext uri="{BB962C8B-B14F-4D97-AF65-F5344CB8AC3E}">
        <p14:creationId xmlns:p14="http://schemas.microsoft.com/office/powerpoint/2010/main" val="3124143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7E9FB-F77C-588A-6EC1-6EF09F53061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8444FB5-9576-7F52-A3E0-DECE303D87B0}"/>
              </a:ext>
            </a:extLst>
          </p:cNvPr>
          <p:cNvSpPr txBox="1">
            <a:spLocks/>
          </p:cNvSpPr>
          <p:nvPr/>
        </p:nvSpPr>
        <p:spPr>
          <a:xfrm>
            <a:off x="304666" y="445025"/>
            <a:ext cx="8520600"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002060"/>
                </a:solidFill>
                <a:latin typeface="Times New Roman" panose="02020603050405020304" pitchFamily="18" charset="0"/>
                <a:cs typeface="Times New Roman" panose="02020603050405020304" pitchFamily="18" charset="0"/>
              </a:rPr>
              <a:t>Frontend part </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735BEFE-4424-C7BE-5241-37A43240066D}"/>
              </a:ext>
            </a:extLst>
          </p:cNvPr>
          <p:cNvSpPr txBox="1"/>
          <p:nvPr/>
        </p:nvSpPr>
        <p:spPr>
          <a:xfrm>
            <a:off x="304666" y="1152696"/>
            <a:ext cx="8375100"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Login Page:</a:t>
            </a:r>
            <a:endParaRPr lang="en-IN" sz="1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57EEB78-9B59-42A2-DFA2-4ED22A7B559F}"/>
              </a:ext>
            </a:extLst>
          </p:cNvPr>
          <p:cNvPicPr>
            <a:picLocks noChangeAspect="1"/>
          </p:cNvPicPr>
          <p:nvPr/>
        </p:nvPicPr>
        <p:blipFill>
          <a:blip r:embed="rId2"/>
          <a:stretch>
            <a:fillRect/>
          </a:stretch>
        </p:blipFill>
        <p:spPr>
          <a:xfrm>
            <a:off x="478302" y="1624818"/>
            <a:ext cx="8361032" cy="3089597"/>
          </a:xfrm>
          <a:prstGeom prst="rect">
            <a:avLst/>
          </a:prstGeom>
        </p:spPr>
      </p:pic>
    </p:spTree>
    <p:extLst>
      <p:ext uri="{BB962C8B-B14F-4D97-AF65-F5344CB8AC3E}">
        <p14:creationId xmlns:p14="http://schemas.microsoft.com/office/powerpoint/2010/main" val="16071979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36943-B6E3-9DBA-53F6-28C9926B67C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5095280-B9D2-AABF-7A8B-9C979174DC49}"/>
              </a:ext>
            </a:extLst>
          </p:cNvPr>
          <p:cNvSpPr txBox="1">
            <a:spLocks/>
          </p:cNvSpPr>
          <p:nvPr/>
        </p:nvSpPr>
        <p:spPr>
          <a:xfrm>
            <a:off x="304666" y="445025"/>
            <a:ext cx="8520600"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002060"/>
                </a:solidFill>
                <a:latin typeface="Times New Roman" panose="02020603050405020304" pitchFamily="18" charset="0"/>
                <a:cs typeface="Times New Roman" panose="02020603050405020304" pitchFamily="18" charset="0"/>
              </a:rPr>
              <a:t>Frontend part </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18A26D6-E868-15DF-D0FC-372DC40C0C9E}"/>
              </a:ext>
            </a:extLst>
          </p:cNvPr>
          <p:cNvSpPr txBox="1"/>
          <p:nvPr/>
        </p:nvSpPr>
        <p:spPr>
          <a:xfrm>
            <a:off x="304666" y="1152696"/>
            <a:ext cx="8375100"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Home Page:</a:t>
            </a:r>
            <a:endParaRPr lang="en-IN" sz="1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1435F54-4C84-8202-51BA-77C4832AA1CF}"/>
              </a:ext>
            </a:extLst>
          </p:cNvPr>
          <p:cNvPicPr>
            <a:picLocks noChangeAspect="1"/>
          </p:cNvPicPr>
          <p:nvPr/>
        </p:nvPicPr>
        <p:blipFill>
          <a:blip r:embed="rId2"/>
          <a:stretch>
            <a:fillRect/>
          </a:stretch>
        </p:blipFill>
        <p:spPr>
          <a:xfrm>
            <a:off x="450166" y="1706479"/>
            <a:ext cx="8375100" cy="3050673"/>
          </a:xfrm>
          <a:prstGeom prst="rect">
            <a:avLst/>
          </a:prstGeom>
        </p:spPr>
      </p:pic>
    </p:spTree>
    <p:extLst>
      <p:ext uri="{BB962C8B-B14F-4D97-AF65-F5344CB8AC3E}">
        <p14:creationId xmlns:p14="http://schemas.microsoft.com/office/powerpoint/2010/main" val="303087823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A0731-B6B0-096A-0D53-562ED987D36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CECF402-A519-235B-B2F6-5013C41A3E17}"/>
              </a:ext>
            </a:extLst>
          </p:cNvPr>
          <p:cNvSpPr txBox="1">
            <a:spLocks/>
          </p:cNvSpPr>
          <p:nvPr/>
        </p:nvSpPr>
        <p:spPr>
          <a:xfrm>
            <a:off x="304666" y="445025"/>
            <a:ext cx="8520600"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002060"/>
                </a:solidFill>
                <a:latin typeface="Times New Roman" panose="02020603050405020304" pitchFamily="18" charset="0"/>
                <a:cs typeface="Times New Roman" panose="02020603050405020304" pitchFamily="18" charset="0"/>
              </a:rPr>
              <a:t>Frontend part </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CE17E94-31A8-EC0B-5515-9423403576FB}"/>
              </a:ext>
            </a:extLst>
          </p:cNvPr>
          <p:cNvSpPr txBox="1"/>
          <p:nvPr/>
        </p:nvSpPr>
        <p:spPr>
          <a:xfrm>
            <a:off x="304666" y="1152696"/>
            <a:ext cx="8375100"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Shop Page:</a:t>
            </a:r>
            <a:endParaRPr lang="en-IN" sz="1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3A848B4-87F8-1DFB-1605-DD2E3251DDEB}"/>
              </a:ext>
            </a:extLst>
          </p:cNvPr>
          <p:cNvPicPr>
            <a:picLocks noChangeAspect="1"/>
          </p:cNvPicPr>
          <p:nvPr/>
        </p:nvPicPr>
        <p:blipFill>
          <a:blip r:embed="rId2"/>
          <a:stretch>
            <a:fillRect/>
          </a:stretch>
        </p:blipFill>
        <p:spPr>
          <a:xfrm>
            <a:off x="621381" y="1624447"/>
            <a:ext cx="7741669" cy="3078424"/>
          </a:xfrm>
          <a:prstGeom prst="rect">
            <a:avLst/>
          </a:prstGeom>
        </p:spPr>
      </p:pic>
    </p:spTree>
    <p:extLst>
      <p:ext uri="{BB962C8B-B14F-4D97-AF65-F5344CB8AC3E}">
        <p14:creationId xmlns:p14="http://schemas.microsoft.com/office/powerpoint/2010/main" val="332360085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9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1494DD5-904E-76E9-38C0-10A35CC5BDD0}"/>
              </a:ext>
            </a:extLst>
          </p:cNvPr>
          <p:cNvSpPr txBox="1"/>
          <p:nvPr/>
        </p:nvSpPr>
        <p:spPr>
          <a:xfrm>
            <a:off x="624661" y="1436524"/>
            <a:ext cx="6935087" cy="2862322"/>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Abstract     </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Problem Statement</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Aims, Objective &amp; Proposed System/Solution</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System Design/Architecture </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System Development Approach (Technology Used) </a:t>
            </a: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Algorithm &amp; Deployment  </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Conclusion</a:t>
            </a: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Future Scope</a:t>
            </a:r>
            <a:endParaRPr lang="en-IN"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References</a:t>
            </a: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Video of the Project</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30045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BF55D-76B0-71B3-76E1-7364288B90A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A6F9D59-3610-396C-1A97-76C5E582AC72}"/>
              </a:ext>
            </a:extLst>
          </p:cNvPr>
          <p:cNvSpPr txBox="1">
            <a:spLocks/>
          </p:cNvSpPr>
          <p:nvPr/>
        </p:nvSpPr>
        <p:spPr>
          <a:xfrm>
            <a:off x="304666" y="445025"/>
            <a:ext cx="8520600"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002060"/>
                </a:solidFill>
                <a:latin typeface="Times New Roman" panose="02020603050405020304" pitchFamily="18" charset="0"/>
                <a:cs typeface="Times New Roman" panose="02020603050405020304" pitchFamily="18" charset="0"/>
              </a:rPr>
              <a:t>Frontend part </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7D4F7AA-E898-2C87-EA86-B67FBE969407}"/>
              </a:ext>
            </a:extLst>
          </p:cNvPr>
          <p:cNvSpPr txBox="1"/>
          <p:nvPr/>
        </p:nvSpPr>
        <p:spPr>
          <a:xfrm>
            <a:off x="304666" y="1152696"/>
            <a:ext cx="8375100"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Orders Page:</a:t>
            </a:r>
            <a:endParaRPr lang="en-IN" sz="1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C8EC3F8-A4BB-6036-76C7-A050DFFEC2AD}"/>
              </a:ext>
            </a:extLst>
          </p:cNvPr>
          <p:cNvPicPr>
            <a:picLocks noChangeAspect="1"/>
          </p:cNvPicPr>
          <p:nvPr/>
        </p:nvPicPr>
        <p:blipFill>
          <a:blip r:embed="rId2"/>
          <a:stretch>
            <a:fillRect/>
          </a:stretch>
        </p:blipFill>
        <p:spPr>
          <a:xfrm>
            <a:off x="492369" y="1603717"/>
            <a:ext cx="7977297" cy="3094758"/>
          </a:xfrm>
          <a:prstGeom prst="rect">
            <a:avLst/>
          </a:prstGeom>
        </p:spPr>
      </p:pic>
    </p:spTree>
    <p:extLst>
      <p:ext uri="{BB962C8B-B14F-4D97-AF65-F5344CB8AC3E}">
        <p14:creationId xmlns:p14="http://schemas.microsoft.com/office/powerpoint/2010/main" val="373539275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6C95D-8377-E50E-06DE-4BA09A8CEFD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4773EF4-EE6C-1829-57D1-D512175CB2F8}"/>
              </a:ext>
            </a:extLst>
          </p:cNvPr>
          <p:cNvSpPr txBox="1">
            <a:spLocks/>
          </p:cNvSpPr>
          <p:nvPr/>
        </p:nvSpPr>
        <p:spPr>
          <a:xfrm>
            <a:off x="304666" y="445025"/>
            <a:ext cx="8520600"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002060"/>
                </a:solidFill>
                <a:latin typeface="Times New Roman" panose="02020603050405020304" pitchFamily="18" charset="0"/>
                <a:cs typeface="Times New Roman" panose="02020603050405020304" pitchFamily="18" charset="0"/>
              </a:rPr>
              <a:t>Frontend part </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838EA92-F5A8-0D44-A2AE-3E7ED58B439A}"/>
              </a:ext>
            </a:extLst>
          </p:cNvPr>
          <p:cNvSpPr txBox="1"/>
          <p:nvPr/>
        </p:nvSpPr>
        <p:spPr>
          <a:xfrm>
            <a:off x="304666" y="1152696"/>
            <a:ext cx="8375100"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About us Page:</a:t>
            </a:r>
            <a:endParaRPr lang="en-IN" sz="1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FBE37EE-4C59-4BA4-6088-9D790736F7DE}"/>
              </a:ext>
            </a:extLst>
          </p:cNvPr>
          <p:cNvPicPr>
            <a:picLocks noChangeAspect="1"/>
          </p:cNvPicPr>
          <p:nvPr/>
        </p:nvPicPr>
        <p:blipFill>
          <a:blip r:embed="rId2"/>
          <a:stretch>
            <a:fillRect/>
          </a:stretch>
        </p:blipFill>
        <p:spPr>
          <a:xfrm>
            <a:off x="724098" y="1706479"/>
            <a:ext cx="7793369" cy="3069441"/>
          </a:xfrm>
          <a:prstGeom prst="rect">
            <a:avLst/>
          </a:prstGeom>
        </p:spPr>
      </p:pic>
    </p:spTree>
    <p:extLst>
      <p:ext uri="{BB962C8B-B14F-4D97-AF65-F5344CB8AC3E}">
        <p14:creationId xmlns:p14="http://schemas.microsoft.com/office/powerpoint/2010/main" val="162097670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9ADC9-DC1B-E53A-7430-5F1FC470E9C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80AD8AA-D4BB-B1DC-7CCA-917D6388C9A4}"/>
              </a:ext>
            </a:extLst>
          </p:cNvPr>
          <p:cNvSpPr txBox="1">
            <a:spLocks/>
          </p:cNvSpPr>
          <p:nvPr/>
        </p:nvSpPr>
        <p:spPr>
          <a:xfrm>
            <a:off x="304666" y="445025"/>
            <a:ext cx="8520600"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002060"/>
                </a:solidFill>
                <a:latin typeface="Times New Roman" panose="02020603050405020304" pitchFamily="18" charset="0"/>
                <a:cs typeface="Times New Roman" panose="02020603050405020304" pitchFamily="18" charset="0"/>
              </a:rPr>
              <a:t>Frontend part </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4F5BC08-5850-158C-0FDF-9A600AC096C6}"/>
              </a:ext>
            </a:extLst>
          </p:cNvPr>
          <p:cNvSpPr txBox="1"/>
          <p:nvPr/>
        </p:nvSpPr>
        <p:spPr>
          <a:xfrm>
            <a:off x="304666" y="1152696"/>
            <a:ext cx="8375100"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Contact Page:</a:t>
            </a:r>
            <a:endParaRPr lang="en-IN" sz="18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30C0E5F-E458-4696-4BE9-29FEEA50297E}"/>
              </a:ext>
            </a:extLst>
          </p:cNvPr>
          <p:cNvPicPr>
            <a:picLocks noChangeAspect="1"/>
          </p:cNvPicPr>
          <p:nvPr/>
        </p:nvPicPr>
        <p:blipFill>
          <a:blip r:embed="rId2"/>
          <a:stretch>
            <a:fillRect/>
          </a:stretch>
        </p:blipFill>
        <p:spPr>
          <a:xfrm>
            <a:off x="685800" y="1582615"/>
            <a:ext cx="7772400" cy="3196210"/>
          </a:xfrm>
          <a:prstGeom prst="rect">
            <a:avLst/>
          </a:prstGeom>
        </p:spPr>
      </p:pic>
    </p:spTree>
    <p:extLst>
      <p:ext uri="{BB962C8B-B14F-4D97-AF65-F5344CB8AC3E}">
        <p14:creationId xmlns:p14="http://schemas.microsoft.com/office/powerpoint/2010/main" val="33293062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E8A41-2608-A9A5-59D0-18224B71B76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0BB7FBE-865C-EEEA-7539-13E750A4A400}"/>
              </a:ext>
            </a:extLst>
          </p:cNvPr>
          <p:cNvSpPr txBox="1">
            <a:spLocks/>
          </p:cNvSpPr>
          <p:nvPr/>
        </p:nvSpPr>
        <p:spPr>
          <a:xfrm>
            <a:off x="304666" y="445025"/>
            <a:ext cx="8520600"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002060"/>
                </a:solidFill>
                <a:latin typeface="Times New Roman" panose="02020603050405020304" pitchFamily="18" charset="0"/>
                <a:cs typeface="Times New Roman" panose="02020603050405020304" pitchFamily="18" charset="0"/>
              </a:rPr>
              <a:t>Project Demo Links: </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2784087-7CB6-3203-92CB-2328AB9AC8D6}"/>
              </a:ext>
            </a:extLst>
          </p:cNvPr>
          <p:cNvSpPr txBox="1"/>
          <p:nvPr/>
        </p:nvSpPr>
        <p:spPr>
          <a:xfrm>
            <a:off x="304666" y="1152696"/>
            <a:ext cx="8375100" cy="1754326"/>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GitHub Link:</a:t>
            </a:r>
          </a:p>
          <a:p>
            <a:endParaRPr lang="en-US" sz="1800" b="1" dirty="0">
              <a:latin typeface="Times New Roman" panose="02020603050405020304" pitchFamily="18" charset="0"/>
              <a:cs typeface="Times New Roman" panose="02020603050405020304" pitchFamily="18" charset="0"/>
            </a:endParaRPr>
          </a:p>
          <a:p>
            <a:pPr algn="ctr"/>
            <a:r>
              <a:rPr lang="en-US" sz="1800" b="1" dirty="0">
                <a:solidFill>
                  <a:srgbClr val="7030A0"/>
                </a:solidFill>
                <a:latin typeface="Times New Roman" panose="02020603050405020304" pitchFamily="18" charset="0"/>
                <a:cs typeface="Times New Roman" panose="02020603050405020304" pitchFamily="18" charset="0"/>
              </a:rPr>
              <a:t>https://github.com/SURYA2745/ECO-THRIVE-MARKET</a:t>
            </a:r>
          </a:p>
          <a:p>
            <a:endParaRPr lang="en-US" sz="1800" b="1" dirty="0">
              <a:latin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a:p>
            <a:endParaRPr lang="en-IN" sz="18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EFD2C04-5648-54C9-22E7-08BA68CA2C92}"/>
              </a:ext>
            </a:extLst>
          </p:cNvPr>
          <p:cNvSpPr txBox="1"/>
          <p:nvPr/>
        </p:nvSpPr>
        <p:spPr>
          <a:xfrm>
            <a:off x="304666" y="2880678"/>
            <a:ext cx="8375100" cy="1477328"/>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Video Demo Link:</a:t>
            </a:r>
          </a:p>
          <a:p>
            <a:endParaRPr lang="en-US" sz="1800" b="1" dirty="0">
              <a:latin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a:p>
            <a:pPr algn="ctr"/>
            <a:r>
              <a:rPr lang="en-IN" sz="1800" b="1" dirty="0">
                <a:solidFill>
                  <a:srgbClr val="7030A0"/>
                </a:solidFill>
                <a:latin typeface="Times New Roman" panose="02020603050405020304" pitchFamily="18" charset="0"/>
                <a:cs typeface="Times New Roman" panose="02020603050405020304" pitchFamily="18" charset="0"/>
              </a:rPr>
              <a:t>https://drive.google.com/file/d/18vywcOa0PdBkFwzUQqCL5OUvgYegbP0z/view?usp=sharing</a:t>
            </a:r>
          </a:p>
        </p:txBody>
      </p:sp>
    </p:spTree>
    <p:extLst>
      <p:ext uri="{BB962C8B-B14F-4D97-AF65-F5344CB8AC3E}">
        <p14:creationId xmlns:p14="http://schemas.microsoft.com/office/powerpoint/2010/main" val="4209287651"/>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4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823782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11700" y="445025"/>
            <a:ext cx="8520600" cy="523220"/>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2060"/>
                </a:solidFill>
                <a:latin typeface="Times New Roman" panose="02020603050405020304" pitchFamily="18" charset="0"/>
                <a:cs typeface="Times New Roman" panose="02020603050405020304" pitchFamily="18" charset="0"/>
              </a:rPr>
              <a:t>Abstract</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86FB16B-3625-6A5E-AB23-59B4303C3601}"/>
              </a:ext>
            </a:extLst>
          </p:cNvPr>
          <p:cNvSpPr txBox="1"/>
          <p:nvPr/>
        </p:nvSpPr>
        <p:spPr>
          <a:xfrm>
            <a:off x="311700" y="1171366"/>
            <a:ext cx="8424337" cy="2308324"/>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There is a clear gap in the market as a result of the growing demand for eco-friendly products brought about by the increased awareness of environmental sustainability. This disparity results from the difficulty in establishing connections between consumers who care about the environment and trustworthy vendors of sustainable products. The Eco Thrive Market project seeks to close this gap by launching a specialized platform in response. This platform will function as a marketplace, enabling the smooth exchange of information between environmentally concerned consumers and reliable providers of sustainable goods. Eco Thrive Market wants to create a thriving ecosystem where customers can readily find and support ecologically friendly solutions by utilizing technology to improve accessibility and transparency. </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2154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800" b="1" dirty="0">
                <a:solidFill>
                  <a:srgbClr val="002060"/>
                </a:solidFill>
                <a:latin typeface="Arial" panose="020B0604020202020204" pitchFamily="34" charset="0"/>
                <a:cs typeface="Arial" panose="020B0604020202020204" pitchFamily="34" charset="0"/>
              </a:rPr>
              <a:t>Problem</a:t>
            </a:r>
            <a:r>
              <a:rPr lang="en-US" sz="2800" b="1" dirty="0">
                <a:solidFill>
                  <a:schemeClr val="accent1"/>
                </a:solidFill>
                <a:latin typeface="Arial" panose="020B0604020202020204" pitchFamily="34" charset="0"/>
                <a:cs typeface="Arial" panose="020B0604020202020204" pitchFamily="34" charset="0"/>
              </a:rPr>
              <a:t> </a:t>
            </a:r>
            <a:r>
              <a:rPr lang="en-US" sz="2800" b="1" dirty="0">
                <a:solidFill>
                  <a:srgbClr val="002060"/>
                </a:solidFill>
                <a:latin typeface="Arial" panose="020B0604020202020204" pitchFamily="34" charset="0"/>
                <a:cs typeface="Arial" panose="020B0604020202020204" pitchFamily="34" charset="0"/>
              </a:rPr>
              <a:t>Statement</a:t>
            </a:r>
            <a:endParaRPr lang="en-IN" sz="2800" b="1"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6B6E895-3B1C-A34B-A445-8BEB04328AB4}"/>
              </a:ext>
            </a:extLst>
          </p:cNvPr>
          <p:cNvSpPr txBox="1"/>
          <p:nvPr/>
        </p:nvSpPr>
        <p:spPr>
          <a:xfrm>
            <a:off x="311700" y="1319077"/>
            <a:ext cx="8424337" cy="1323439"/>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A gap in the market has been brought to light by the rising demand for sustainable products and the difficulty in matching environmentally conscious customers with reputable eco-friendly suppliers. In order to close this gap, Eco Thrive Market offers a marketplace that selects and advertises eco-friendly goods while guaranteeing ease of use, authenticity, and transparency for both customers and sellers.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16959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BB60-3489-C70E-E0A6-2C0A7BC9946D}"/>
              </a:ext>
            </a:extLst>
          </p:cNvPr>
          <p:cNvSpPr>
            <a:spLocks noGrp="1"/>
          </p:cNvSpPr>
          <p:nvPr>
            <p:ph type="title"/>
          </p:nvPr>
        </p:nvSpPr>
        <p:spPr>
          <a:xfrm>
            <a:off x="311700" y="445025"/>
            <a:ext cx="8520600" cy="52322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2060"/>
                </a:solidFill>
                <a:latin typeface="Times New Roman" panose="02020603050405020304" pitchFamily="18" charset="0"/>
                <a:cs typeface="Times New Roman" panose="02020603050405020304" pitchFamily="18" charset="0"/>
              </a:rPr>
              <a:t>Aim and Objective</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D99AE10-78CE-D712-0FEA-7376A5600DBD}"/>
              </a:ext>
            </a:extLst>
          </p:cNvPr>
          <p:cNvSpPr txBox="1"/>
          <p:nvPr/>
        </p:nvSpPr>
        <p:spPr>
          <a:xfrm>
            <a:off x="311700" y="1115095"/>
            <a:ext cx="8424337" cy="4401205"/>
          </a:xfrm>
          <a:prstGeom prst="rect">
            <a:avLst/>
          </a:prstGeom>
          <a:noFill/>
        </p:spPr>
        <p:txBody>
          <a:bodyPr wrap="square" rtlCol="0">
            <a:spAutoFit/>
          </a:bodyPr>
          <a:lstStyle/>
          <a:p>
            <a:pPr algn="just"/>
            <a:r>
              <a:rPr lang="en-US" sz="1600" b="1" dirty="0">
                <a:solidFill>
                  <a:srgbClr val="213163"/>
                </a:solidFill>
                <a:latin typeface="Times New Roman" panose="02020603050405020304" pitchFamily="18" charset="0"/>
                <a:cs typeface="Times New Roman" panose="02020603050405020304" pitchFamily="18" charset="0"/>
              </a:rPr>
              <a:t>Aim: </a:t>
            </a:r>
          </a:p>
          <a:p>
            <a:pPr marL="285750" indent="-285750" algn="jus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The aim of the Eco Thrive Market project is to establish a comprehensive and user-friendly online marketplace that promotes sustainable living by providing a centralized platform for eco-conscious consumers to discover, compare, and purchase a diverse range of environmentally friendly products.</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rgbClr val="213163"/>
                </a:solidFill>
                <a:latin typeface="Times New Roman" panose="02020603050405020304" pitchFamily="18" charset="0"/>
                <a:cs typeface="Times New Roman" panose="02020603050405020304" pitchFamily="18" charset="0"/>
              </a:rPr>
              <a:t>Objectives:</a:t>
            </a:r>
          </a:p>
          <a:p>
            <a:pPr marL="285750" indent="-285750" algn="just">
              <a:lnSpc>
                <a:spcPct val="150000"/>
              </a:lnSpc>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Create a User-Friendly Platform.</a:t>
            </a:r>
          </a:p>
          <a:p>
            <a:pPr marL="285750" indent="-285750" algn="just">
              <a:lnSpc>
                <a:spcPct val="150000"/>
              </a:lnSpc>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Support and Promote Sustainable Organic Products.</a:t>
            </a:r>
          </a:p>
          <a:p>
            <a:pPr marL="285750" indent="-285750" algn="just">
              <a:lnSpc>
                <a:spcPct val="150000"/>
              </a:lnSpc>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Encourage Farmer’s Community Engagement.</a:t>
            </a:r>
          </a:p>
          <a:p>
            <a:pPr marL="285750" indent="-285750" algn="just">
              <a:lnSpc>
                <a:spcPct val="150000"/>
              </a:lnSpc>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Educate and Raise Awareness.</a:t>
            </a:r>
          </a:p>
          <a:p>
            <a:pPr marL="285750" indent="-285750" algn="just">
              <a:buFont typeface="Wingdings" panose="05000000000000000000" pitchFamily="2" charset="2"/>
              <a:buChar char="Ø"/>
            </a:pPr>
            <a:endParaRPr lang="en-US" sz="18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sz="1800" b="1" dirty="0">
              <a:solidFill>
                <a:srgbClr val="213163"/>
              </a:solidFill>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32917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xfrm>
            <a:off x="311700" y="445025"/>
            <a:ext cx="8520600" cy="52322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2060"/>
                </a:solidFill>
                <a:latin typeface="Times New Roman" panose="02020603050405020304" pitchFamily="18" charset="0"/>
                <a:cs typeface="Times New Roman" panose="02020603050405020304" pitchFamily="18" charset="0"/>
              </a:rPr>
              <a:t>Proposed Solution</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DE6318-5B8B-7BAD-30E7-410BBFD91DF3}"/>
              </a:ext>
            </a:extLst>
          </p:cNvPr>
          <p:cNvSpPr txBox="1"/>
          <p:nvPr/>
        </p:nvSpPr>
        <p:spPr>
          <a:xfrm>
            <a:off x="311700" y="1319077"/>
            <a:ext cx="8424337" cy="2062103"/>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The proposed solution involves the establishment of a specialized marketplace, leveraging technology to facilitate seamless information exchange between consumers and reliable providers of sustainable goods. The project acknowledges the challenge of connecting environmentally conscious consumers with trustworthy sustainable product vendors. Eco Thrive Market aims to bridge the existing gap in the market fueled by the escalating demand for eco-friendly products amid heightened environmental awareness. In existing systems there is no relationship between vendors and customers but in our project we proposed a system that vendors directly connect with the customers. This will make easier to the customers and make community engagements.</a:t>
            </a:r>
          </a:p>
        </p:txBody>
      </p:sp>
    </p:spTree>
    <p:extLst>
      <p:ext uri="{BB962C8B-B14F-4D97-AF65-F5344CB8AC3E}">
        <p14:creationId xmlns:p14="http://schemas.microsoft.com/office/powerpoint/2010/main" val="37544009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2322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2060"/>
                </a:solidFill>
                <a:latin typeface="Times New Roman" panose="02020603050405020304" pitchFamily="18" charset="0"/>
                <a:cs typeface="Times New Roman" panose="02020603050405020304" pitchFamily="18" charset="0"/>
              </a:rPr>
              <a:t>System Architecture</a:t>
            </a:r>
          </a:p>
        </p:txBody>
      </p:sp>
      <p:sp>
        <p:nvSpPr>
          <p:cNvPr id="2" name="TextBox 1">
            <a:extLst>
              <a:ext uri="{FF2B5EF4-FFF2-40B4-BE49-F238E27FC236}">
                <a16:creationId xmlns:a16="http://schemas.microsoft.com/office/drawing/2014/main" id="{0A523F5C-45CD-759C-21AB-AB2B966A3197}"/>
              </a:ext>
            </a:extLst>
          </p:cNvPr>
          <p:cNvSpPr txBox="1"/>
          <p:nvPr/>
        </p:nvSpPr>
        <p:spPr>
          <a:xfrm>
            <a:off x="235439" y="1088243"/>
            <a:ext cx="8424337" cy="584775"/>
          </a:xfrm>
          <a:prstGeom prst="rect">
            <a:avLst/>
          </a:prstGeom>
          <a:noFill/>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Customer Module:</a:t>
            </a:r>
          </a:p>
          <a:p>
            <a:pPr algn="just"/>
            <a:endParaRPr lang="en-US" sz="1600" dirty="0">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DE8526BE-3DC6-DE65-BBFC-BC5D4195E5DC}"/>
              </a:ext>
            </a:extLst>
          </p:cNvPr>
          <p:cNvSpPr/>
          <p:nvPr/>
        </p:nvSpPr>
        <p:spPr>
          <a:xfrm>
            <a:off x="3458307" y="1786473"/>
            <a:ext cx="1477108" cy="64008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Customer </a:t>
            </a:r>
            <a:endParaRPr lang="en-IN" sz="16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8B852FA3-8EFA-8FDE-C410-76289907C832}"/>
              </a:ext>
            </a:extLst>
          </p:cNvPr>
          <p:cNvSpPr/>
          <p:nvPr/>
        </p:nvSpPr>
        <p:spPr>
          <a:xfrm>
            <a:off x="508783" y="3496786"/>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Register</a:t>
            </a:r>
            <a:endParaRPr lang="en-IN" sz="16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AB87F95D-5BA2-4951-99CF-7FF4426DC039}"/>
              </a:ext>
            </a:extLst>
          </p:cNvPr>
          <p:cNvSpPr/>
          <p:nvPr/>
        </p:nvSpPr>
        <p:spPr>
          <a:xfrm>
            <a:off x="2169943" y="3496786"/>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500" dirty="0">
                <a:latin typeface="Times New Roman" panose="02020603050405020304" pitchFamily="18" charset="0"/>
                <a:cs typeface="Times New Roman" panose="02020603050405020304" pitchFamily="18" charset="0"/>
              </a:rPr>
              <a:t>Login &amp; Logout</a:t>
            </a:r>
            <a:endParaRPr lang="en-IN" sz="1500"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15307C4E-48F8-0519-B1F6-D6D718CEF1F1}"/>
              </a:ext>
            </a:extLst>
          </p:cNvPr>
          <p:cNvSpPr/>
          <p:nvPr/>
        </p:nvSpPr>
        <p:spPr>
          <a:xfrm>
            <a:off x="3904957" y="3496786"/>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500" dirty="0">
                <a:latin typeface="Times New Roman" panose="02020603050405020304" pitchFamily="18" charset="0"/>
                <a:cs typeface="Times New Roman" panose="02020603050405020304" pitchFamily="18" charset="0"/>
              </a:rPr>
              <a:t>Browse</a:t>
            </a:r>
          </a:p>
          <a:p>
            <a:pPr algn="ctr"/>
            <a:r>
              <a:rPr lang="en-US" sz="1500" dirty="0">
                <a:latin typeface="Times New Roman" panose="02020603050405020304" pitchFamily="18" charset="0"/>
                <a:cs typeface="Times New Roman" panose="02020603050405020304" pitchFamily="18" charset="0"/>
              </a:rPr>
              <a:t>Categories</a:t>
            </a:r>
            <a:endParaRPr lang="en-IN" sz="15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4694C92C-8A12-92D6-464F-60A6FE1EAFA8}"/>
              </a:ext>
            </a:extLst>
          </p:cNvPr>
          <p:cNvSpPr/>
          <p:nvPr/>
        </p:nvSpPr>
        <p:spPr>
          <a:xfrm>
            <a:off x="5672796" y="3496786"/>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500" dirty="0">
                <a:latin typeface="Times New Roman" panose="02020603050405020304" pitchFamily="18" charset="0"/>
                <a:cs typeface="Times New Roman" panose="02020603050405020304" pitchFamily="18" charset="0"/>
              </a:rPr>
              <a:t>Add Products</a:t>
            </a:r>
          </a:p>
          <a:p>
            <a:pPr algn="ctr"/>
            <a:r>
              <a:rPr lang="en-US" sz="1500" dirty="0">
                <a:latin typeface="Times New Roman" panose="02020603050405020304" pitchFamily="18" charset="0"/>
                <a:cs typeface="Times New Roman" panose="02020603050405020304" pitchFamily="18" charset="0"/>
              </a:rPr>
              <a:t>to Cart</a:t>
            </a:r>
            <a:endParaRPr lang="en-IN" sz="15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0309BD35-67F5-6DC7-B3E2-6410BE442FA4}"/>
              </a:ext>
            </a:extLst>
          </p:cNvPr>
          <p:cNvSpPr/>
          <p:nvPr/>
        </p:nvSpPr>
        <p:spPr>
          <a:xfrm>
            <a:off x="7228448" y="3470482"/>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500" dirty="0">
                <a:latin typeface="Times New Roman" panose="02020603050405020304" pitchFamily="18" charset="0"/>
                <a:cs typeface="Times New Roman" panose="02020603050405020304" pitchFamily="18" charset="0"/>
              </a:rPr>
              <a:t>Fill delivery details</a:t>
            </a:r>
            <a:endParaRPr lang="en-IN" sz="1500" dirty="0">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9BC47D1A-E163-68C6-0626-971D70C52F87}"/>
              </a:ext>
            </a:extLst>
          </p:cNvPr>
          <p:cNvCxnSpPr>
            <a:stCxn id="4" idx="4"/>
            <a:endCxn id="5" idx="0"/>
          </p:cNvCxnSpPr>
          <p:nvPr/>
        </p:nvCxnSpPr>
        <p:spPr>
          <a:xfrm flipH="1">
            <a:off x="1159414" y="2426553"/>
            <a:ext cx="3037447" cy="10702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FB8B6FA1-5597-FFE0-FEAE-7A6E9DB2CDD5}"/>
              </a:ext>
            </a:extLst>
          </p:cNvPr>
          <p:cNvCxnSpPr>
            <a:stCxn id="4" idx="4"/>
            <a:endCxn id="7" idx="0"/>
          </p:cNvCxnSpPr>
          <p:nvPr/>
        </p:nvCxnSpPr>
        <p:spPr>
          <a:xfrm flipH="1">
            <a:off x="2820574" y="2426553"/>
            <a:ext cx="1376287" cy="10702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9A00733B-9256-FDDB-B877-2903AD82595D}"/>
              </a:ext>
            </a:extLst>
          </p:cNvPr>
          <p:cNvCxnSpPr>
            <a:cxnSpLocks/>
            <a:stCxn id="4" idx="4"/>
            <a:endCxn id="8" idx="0"/>
          </p:cNvCxnSpPr>
          <p:nvPr/>
        </p:nvCxnSpPr>
        <p:spPr>
          <a:xfrm>
            <a:off x="4196861" y="2426553"/>
            <a:ext cx="358727" cy="10702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DCF7E41-D5E8-99B2-3078-423689A39C28}"/>
              </a:ext>
            </a:extLst>
          </p:cNvPr>
          <p:cNvCxnSpPr>
            <a:stCxn id="4" idx="4"/>
            <a:endCxn id="9" idx="0"/>
          </p:cNvCxnSpPr>
          <p:nvPr/>
        </p:nvCxnSpPr>
        <p:spPr>
          <a:xfrm>
            <a:off x="4196861" y="2426553"/>
            <a:ext cx="2126566" cy="10702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17A8439C-0EA0-A8EE-7055-EB5F37F162B1}"/>
              </a:ext>
            </a:extLst>
          </p:cNvPr>
          <p:cNvCxnSpPr>
            <a:stCxn id="4" idx="4"/>
            <a:endCxn id="10" idx="0"/>
          </p:cNvCxnSpPr>
          <p:nvPr/>
        </p:nvCxnSpPr>
        <p:spPr>
          <a:xfrm>
            <a:off x="4196861" y="2426553"/>
            <a:ext cx="3682218" cy="10439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7368147"/>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FFBF72-6287-8DE0-4A0D-761552197F7E}"/>
              </a:ext>
            </a:extLst>
          </p:cNvPr>
          <p:cNvSpPr txBox="1"/>
          <p:nvPr/>
        </p:nvSpPr>
        <p:spPr>
          <a:xfrm>
            <a:off x="400929" y="851096"/>
            <a:ext cx="4814668" cy="369332"/>
          </a:xfrm>
          <a:prstGeom prst="rect">
            <a:avLst/>
          </a:prstGeom>
          <a:noFill/>
        </p:spPr>
        <p:txBody>
          <a:bodyPr wrap="square">
            <a:spAutoFit/>
          </a:bodyPr>
          <a:lstStyle/>
          <a:p>
            <a:pPr algn="just"/>
            <a:r>
              <a:rPr lang="en-US" sz="1800" b="1" dirty="0">
                <a:latin typeface="Times New Roman" panose="02020603050405020304" pitchFamily="18" charset="0"/>
                <a:cs typeface="Times New Roman" panose="02020603050405020304" pitchFamily="18" charset="0"/>
              </a:rPr>
              <a:t>Farmer Module:</a:t>
            </a:r>
          </a:p>
        </p:txBody>
      </p:sp>
      <p:sp>
        <p:nvSpPr>
          <p:cNvPr id="6" name="Oval 5">
            <a:extLst>
              <a:ext uri="{FF2B5EF4-FFF2-40B4-BE49-F238E27FC236}">
                <a16:creationId xmlns:a16="http://schemas.microsoft.com/office/drawing/2014/main" id="{D7B786E8-6F33-2F5F-3DDC-77AC70C6C710}"/>
              </a:ext>
            </a:extLst>
          </p:cNvPr>
          <p:cNvSpPr/>
          <p:nvPr/>
        </p:nvSpPr>
        <p:spPr>
          <a:xfrm>
            <a:off x="3444240" y="1582492"/>
            <a:ext cx="1477108" cy="64008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Farmer</a:t>
            </a:r>
            <a:r>
              <a:rPr lang="en-US" dirty="0"/>
              <a:t> </a:t>
            </a:r>
            <a:endParaRPr lang="en-IN" dirty="0"/>
          </a:p>
        </p:txBody>
      </p:sp>
      <p:sp>
        <p:nvSpPr>
          <p:cNvPr id="7" name="Rectangle 6">
            <a:extLst>
              <a:ext uri="{FF2B5EF4-FFF2-40B4-BE49-F238E27FC236}">
                <a16:creationId xmlns:a16="http://schemas.microsoft.com/office/drawing/2014/main" id="{EAD25696-55B7-B62B-5908-665B8A654143}"/>
              </a:ext>
            </a:extLst>
          </p:cNvPr>
          <p:cNvSpPr/>
          <p:nvPr/>
        </p:nvSpPr>
        <p:spPr>
          <a:xfrm>
            <a:off x="508783" y="3496786"/>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Login</a:t>
            </a:r>
            <a:endParaRPr lang="en-IN" sz="1600"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F6D3A254-6298-FCD4-9E77-1FCD09A85578}"/>
              </a:ext>
            </a:extLst>
          </p:cNvPr>
          <p:cNvSpPr/>
          <p:nvPr/>
        </p:nvSpPr>
        <p:spPr>
          <a:xfrm>
            <a:off x="2157632" y="3496786"/>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Add &amp; Delete goods from inventory</a:t>
            </a:r>
            <a:endParaRPr lang="en-IN"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87E85650-315A-796B-4A0A-191F62F6438C}"/>
              </a:ext>
            </a:extLst>
          </p:cNvPr>
          <p:cNvSpPr/>
          <p:nvPr/>
        </p:nvSpPr>
        <p:spPr>
          <a:xfrm>
            <a:off x="3806481" y="3496786"/>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Approves the</a:t>
            </a:r>
          </a:p>
          <a:p>
            <a:pPr algn="ctr"/>
            <a:r>
              <a:rPr lang="en-US" dirty="0">
                <a:latin typeface="Times New Roman" panose="02020603050405020304" pitchFamily="18" charset="0"/>
                <a:cs typeface="Times New Roman" panose="02020603050405020304" pitchFamily="18" charset="0"/>
              </a:rPr>
              <a:t>Payment status</a:t>
            </a:r>
            <a:endParaRPr lang="en-IN"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1F8F5A53-84A9-8B60-3DCB-EE9BF009293E}"/>
              </a:ext>
            </a:extLst>
          </p:cNvPr>
          <p:cNvSpPr/>
          <p:nvPr/>
        </p:nvSpPr>
        <p:spPr>
          <a:xfrm>
            <a:off x="7296453" y="3499680"/>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Logout</a:t>
            </a:r>
            <a:endParaRPr lang="en-IN"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6EEAE3D3-1029-69F0-0277-D1BCB8BB1721}"/>
              </a:ext>
            </a:extLst>
          </p:cNvPr>
          <p:cNvSpPr/>
          <p:nvPr/>
        </p:nvSpPr>
        <p:spPr>
          <a:xfrm>
            <a:off x="5551467" y="3490717"/>
            <a:ext cx="1301261" cy="68228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Check Activities</a:t>
            </a:r>
            <a:endParaRPr lang="en-IN" dirty="0">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16EBED20-428A-88DD-A813-CAF9F4B67866}"/>
              </a:ext>
            </a:extLst>
          </p:cNvPr>
          <p:cNvCxnSpPr>
            <a:stCxn id="6" idx="4"/>
            <a:endCxn id="7" idx="0"/>
          </p:cNvCxnSpPr>
          <p:nvPr/>
        </p:nvCxnSpPr>
        <p:spPr>
          <a:xfrm flipH="1">
            <a:off x="1159414" y="2222572"/>
            <a:ext cx="3023380" cy="12742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87F3AD3-03D1-B8E3-4B56-ECE085F4C3E6}"/>
              </a:ext>
            </a:extLst>
          </p:cNvPr>
          <p:cNvCxnSpPr>
            <a:stCxn id="6" idx="4"/>
            <a:endCxn id="8" idx="0"/>
          </p:cNvCxnSpPr>
          <p:nvPr/>
        </p:nvCxnSpPr>
        <p:spPr>
          <a:xfrm flipH="1">
            <a:off x="2808263" y="2222572"/>
            <a:ext cx="1374531" cy="12742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5286640-9BF1-EA07-A3B5-7430278BDB43}"/>
              </a:ext>
            </a:extLst>
          </p:cNvPr>
          <p:cNvCxnSpPr>
            <a:stCxn id="6" idx="4"/>
            <a:endCxn id="9" idx="0"/>
          </p:cNvCxnSpPr>
          <p:nvPr/>
        </p:nvCxnSpPr>
        <p:spPr>
          <a:xfrm>
            <a:off x="4182794" y="2222572"/>
            <a:ext cx="274318" cy="12742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B4B0388F-EFEA-C917-8740-2F2F9695BAFD}"/>
              </a:ext>
            </a:extLst>
          </p:cNvPr>
          <p:cNvCxnSpPr>
            <a:stCxn id="6" idx="4"/>
            <a:endCxn id="11" idx="0"/>
          </p:cNvCxnSpPr>
          <p:nvPr/>
        </p:nvCxnSpPr>
        <p:spPr>
          <a:xfrm>
            <a:off x="4182794" y="2222572"/>
            <a:ext cx="2019304" cy="12681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33D9EFF-84D6-29F4-6E64-68A56468F291}"/>
              </a:ext>
            </a:extLst>
          </p:cNvPr>
          <p:cNvCxnSpPr>
            <a:stCxn id="6" idx="4"/>
            <a:endCxn id="10" idx="0"/>
          </p:cNvCxnSpPr>
          <p:nvPr/>
        </p:nvCxnSpPr>
        <p:spPr>
          <a:xfrm>
            <a:off x="4182794" y="2222572"/>
            <a:ext cx="3764290" cy="1277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437801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445025"/>
            <a:ext cx="8520600" cy="52322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2060"/>
                </a:solidFill>
                <a:latin typeface="Times New Roman" panose="02020603050405020304" pitchFamily="18" charset="0"/>
                <a:cs typeface="Times New Roman" panose="02020603050405020304" pitchFamily="18" charset="0"/>
              </a:rPr>
              <a:t>Algorithm</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EB437C4-B649-101A-ED7B-C9A86F66F318}"/>
              </a:ext>
            </a:extLst>
          </p:cNvPr>
          <p:cNvSpPr txBox="1"/>
          <p:nvPr/>
        </p:nvSpPr>
        <p:spPr>
          <a:xfrm>
            <a:off x="311700" y="1127760"/>
            <a:ext cx="8520600" cy="3893374"/>
          </a:xfrm>
          <a:prstGeom prst="rect">
            <a:avLst/>
          </a:prstGeom>
          <a:noFill/>
        </p:spPr>
        <p:txBody>
          <a:bodyPr wrap="square" rtlCol="0">
            <a:spAutoFit/>
          </a:bodyPr>
          <a:lstStyle/>
          <a:p>
            <a:r>
              <a:rPr lang="en-US" sz="1300" b="1" dirty="0">
                <a:latin typeface="Times New Roman" panose="02020603050405020304" pitchFamily="18" charset="0"/>
                <a:cs typeface="Times New Roman" panose="02020603050405020304" pitchFamily="18" charset="0"/>
              </a:rPr>
              <a:t>Algorithm</a:t>
            </a:r>
            <a:r>
              <a:rPr lang="en-US" sz="1300" dirty="0">
                <a:latin typeface="Times New Roman" panose="02020603050405020304" pitchFamily="18" charset="0"/>
                <a:cs typeface="Times New Roman" panose="02020603050405020304" pitchFamily="18" charset="0"/>
              </a:rPr>
              <a:t>: User Authentication</a:t>
            </a:r>
          </a:p>
          <a:p>
            <a:endParaRPr lang="en-US" sz="1300" dirty="0">
              <a:latin typeface="Times New Roman" panose="02020603050405020304" pitchFamily="18" charset="0"/>
              <a:cs typeface="Times New Roman" panose="02020603050405020304" pitchFamily="18" charset="0"/>
            </a:endParaRPr>
          </a:p>
          <a:p>
            <a:r>
              <a:rPr lang="en-US" sz="1300" b="1" dirty="0">
                <a:latin typeface="Times New Roman" panose="02020603050405020304" pitchFamily="18" charset="0"/>
                <a:cs typeface="Times New Roman" panose="02020603050405020304" pitchFamily="18" charset="0"/>
              </a:rPr>
              <a:t>Input</a:t>
            </a:r>
            <a:r>
              <a:rPr lang="en-US" sz="1300" dirty="0">
                <a:latin typeface="Times New Roman" panose="02020603050405020304" pitchFamily="18" charset="0"/>
                <a:cs typeface="Times New Roman" panose="02020603050405020304" pitchFamily="18" charset="0"/>
              </a:rPr>
              <a:t>: </a:t>
            </a:r>
          </a:p>
          <a:p>
            <a:r>
              <a:rPr lang="en-US" sz="1300" dirty="0">
                <a:latin typeface="Times New Roman" panose="02020603050405020304" pitchFamily="18" charset="0"/>
                <a:cs typeface="Times New Roman" panose="02020603050405020304" pitchFamily="18" charset="0"/>
              </a:rPr>
              <a:t>  - $_POST['email']: User-provided email</a:t>
            </a:r>
          </a:p>
          <a:p>
            <a:r>
              <a:rPr lang="en-US" sz="1300" dirty="0">
                <a:latin typeface="Times New Roman" panose="02020603050405020304" pitchFamily="18" charset="0"/>
                <a:cs typeface="Times New Roman" panose="02020603050405020304" pitchFamily="18" charset="0"/>
              </a:rPr>
              <a:t>  - $_POST['pass']: User-provided password</a:t>
            </a:r>
          </a:p>
          <a:p>
            <a:r>
              <a:rPr lang="en-US" sz="1300" dirty="0">
                <a:latin typeface="Times New Roman" panose="02020603050405020304" pitchFamily="18" charset="0"/>
                <a:cs typeface="Times New Roman" panose="02020603050405020304" pitchFamily="18" charset="0"/>
              </a:rPr>
              <a:t>  - $_POST[‘image']: User-provided Image</a:t>
            </a:r>
          </a:p>
          <a:p>
            <a:r>
              <a:rPr lang="en-US" sz="1300" dirty="0">
                <a:latin typeface="Times New Roman" panose="02020603050405020304" pitchFamily="18" charset="0"/>
                <a:cs typeface="Times New Roman" panose="02020603050405020304" pitchFamily="18" charset="0"/>
              </a:rPr>
              <a:t>  - $conn: Database connection object</a:t>
            </a:r>
          </a:p>
          <a:p>
            <a:r>
              <a:rPr lang="en-US" sz="1300" dirty="0">
                <a:latin typeface="Times New Roman" panose="02020603050405020304" pitchFamily="18" charset="0"/>
                <a:cs typeface="Times New Roman" panose="02020603050405020304" pitchFamily="18" charset="0"/>
              </a:rPr>
              <a:t>  - $_SESSION: PHP session variable</a:t>
            </a:r>
          </a:p>
          <a:p>
            <a:r>
              <a:rPr lang="en-US" sz="1300" dirty="0">
                <a:latin typeface="Times New Roman" panose="02020603050405020304" pitchFamily="18" charset="0"/>
                <a:cs typeface="Times New Roman" panose="02020603050405020304" pitchFamily="18" charset="0"/>
              </a:rPr>
              <a:t>  - $message: Array to store messages</a:t>
            </a:r>
          </a:p>
          <a:p>
            <a:endParaRPr lang="en-US" sz="1300" dirty="0">
              <a:latin typeface="Times New Roman" panose="02020603050405020304" pitchFamily="18" charset="0"/>
              <a:cs typeface="Times New Roman" panose="02020603050405020304" pitchFamily="18" charset="0"/>
            </a:endParaRPr>
          </a:p>
          <a:p>
            <a:r>
              <a:rPr lang="en-US" sz="1300" dirty="0">
                <a:latin typeface="Times New Roman" panose="02020603050405020304" pitchFamily="18" charset="0"/>
                <a:cs typeface="Times New Roman" panose="02020603050405020304" pitchFamily="18" charset="0"/>
              </a:rPr>
              <a:t>1. Retrieve user-provided email and password from the POST request.</a:t>
            </a:r>
          </a:p>
          <a:p>
            <a:r>
              <a:rPr lang="en-US" sz="1300" dirty="0">
                <a:latin typeface="Times New Roman" panose="02020603050405020304" pitchFamily="18" charset="0"/>
                <a:cs typeface="Times New Roman" panose="02020603050405020304" pitchFamily="18" charset="0"/>
              </a:rPr>
              <a:t>   - $email = $_POST['email'];</a:t>
            </a:r>
          </a:p>
          <a:p>
            <a:r>
              <a:rPr lang="en-US" sz="1300" dirty="0">
                <a:latin typeface="Times New Roman" panose="02020603050405020304" pitchFamily="18" charset="0"/>
                <a:cs typeface="Times New Roman" panose="02020603050405020304" pitchFamily="18" charset="0"/>
              </a:rPr>
              <a:t>   - $pass = md5($_POST['pass’]);</a:t>
            </a:r>
          </a:p>
          <a:p>
            <a:endParaRPr lang="en-US" sz="1300" dirty="0">
              <a:latin typeface="Times New Roman" panose="02020603050405020304" pitchFamily="18" charset="0"/>
              <a:cs typeface="Times New Roman" panose="02020603050405020304" pitchFamily="18" charset="0"/>
            </a:endParaRPr>
          </a:p>
          <a:p>
            <a:r>
              <a:rPr lang="en-US" sz="1300" dirty="0">
                <a:latin typeface="Times New Roman" panose="02020603050405020304" pitchFamily="18" charset="0"/>
                <a:cs typeface="Times New Roman" panose="02020603050405020304" pitchFamily="18" charset="0"/>
              </a:rPr>
              <a:t>2. Prepare an SQL statement to select user data from the 'users' table based on the email and hashed password.</a:t>
            </a:r>
          </a:p>
          <a:p>
            <a:r>
              <a:rPr lang="en-US" sz="1300" dirty="0">
                <a:latin typeface="Times New Roman" panose="02020603050405020304" pitchFamily="18" charset="0"/>
                <a:cs typeface="Times New Roman" panose="02020603050405020304" pitchFamily="18" charset="0"/>
              </a:rPr>
              <a:t>   - $sql = "SELECT * FROM users WHERE email = ? AND password = ?";</a:t>
            </a:r>
          </a:p>
          <a:p>
            <a:endParaRPr lang="en-US" sz="1300" dirty="0">
              <a:latin typeface="Times New Roman" panose="02020603050405020304" pitchFamily="18" charset="0"/>
              <a:cs typeface="Times New Roman" panose="02020603050405020304" pitchFamily="18" charset="0"/>
            </a:endParaRPr>
          </a:p>
          <a:p>
            <a:r>
              <a:rPr lang="en-US" sz="1300" dirty="0">
                <a:latin typeface="Times New Roman" panose="02020603050405020304" pitchFamily="18" charset="0"/>
                <a:cs typeface="Times New Roman" panose="02020603050405020304" pitchFamily="18" charset="0"/>
              </a:rPr>
              <a:t>3. Prepare a PDO statement for executing the SQL query.</a:t>
            </a:r>
          </a:p>
          <a:p>
            <a:r>
              <a:rPr lang="en-US" sz="1300" dirty="0">
                <a:latin typeface="Times New Roman" panose="02020603050405020304" pitchFamily="18" charset="0"/>
                <a:cs typeface="Times New Roman" panose="02020603050405020304" pitchFamily="18" charset="0"/>
              </a:rPr>
              <a:t>   - $stmt = $conn-&gt;prepare($sql);</a:t>
            </a:r>
          </a:p>
        </p:txBody>
      </p:sp>
    </p:spTree>
    <p:extLst>
      <p:ext uri="{BB962C8B-B14F-4D97-AF65-F5344CB8AC3E}">
        <p14:creationId xmlns:p14="http://schemas.microsoft.com/office/powerpoint/2010/main" val="19796841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356</TotalTime>
  <Words>1362</Words>
  <Application>Microsoft Office PowerPoint</Application>
  <PresentationFormat>On-screen Show (16:9)</PresentationFormat>
  <Paragraphs>152</Paragraphs>
  <Slides>24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Times New Roman</vt:lpstr>
      <vt:lpstr>Wingdings</vt:lpstr>
      <vt:lpstr>Simple Light</vt:lpstr>
      <vt:lpstr>PowerPoint Presentation</vt:lpstr>
      <vt:lpstr>PowerPoint Presentation</vt:lpstr>
      <vt:lpstr>Abstract</vt:lpstr>
      <vt:lpstr>Problem Statement</vt:lpstr>
      <vt:lpstr>Aim and Objective</vt:lpstr>
      <vt:lpstr>Proposed Solution</vt:lpstr>
      <vt:lpstr>System Architecture</vt:lpstr>
      <vt:lpstr>PowerPoint Presentation</vt:lpstr>
      <vt:lpstr>Algorithm</vt:lpstr>
      <vt:lpstr>Algorithm</vt:lpstr>
      <vt:lpstr>Deployment Steps</vt:lpstr>
      <vt:lpstr>Technology Used</vt:lpstr>
      <vt:lpstr>Conclusion</vt:lpstr>
      <vt:lpstr>Future Scope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surya teja</cp:lastModifiedBy>
  <cp:revision>139</cp:revision>
  <dcterms:modified xsi:type="dcterms:W3CDTF">2024-02-20T08:23:13Z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